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68" r:id="rId3"/>
    <p:sldId id="260" r:id="rId4"/>
    <p:sldId id="269" r:id="rId5"/>
    <p:sldId id="263" r:id="rId6"/>
    <p:sldId id="264" r:id="rId7"/>
    <p:sldId id="274" r:id="rId8"/>
    <p:sldId id="272" r:id="rId9"/>
    <p:sldId id="273" r:id="rId10"/>
    <p:sldId id="270" r:id="rId11"/>
    <p:sldId id="266" r:id="rId12"/>
    <p:sldId id="267" r:id="rId13"/>
    <p:sldId id="271" r:id="rId14"/>
    <p:sldId id="277" r:id="rId15"/>
    <p:sldId id="314" r:id="rId16"/>
    <p:sldId id="276" r:id="rId17"/>
    <p:sldId id="329" r:id="rId18"/>
    <p:sldId id="275" r:id="rId19"/>
    <p:sldId id="316" r:id="rId20"/>
    <p:sldId id="278" r:id="rId21"/>
    <p:sldId id="317" r:id="rId22"/>
    <p:sldId id="297" r:id="rId23"/>
    <p:sldId id="298" r:id="rId24"/>
    <p:sldId id="300" r:id="rId25"/>
    <p:sldId id="299" r:id="rId26"/>
    <p:sldId id="330" r:id="rId27"/>
    <p:sldId id="318" r:id="rId28"/>
    <p:sldId id="331" r:id="rId29"/>
    <p:sldId id="279" r:id="rId30"/>
    <p:sldId id="261" r:id="rId31"/>
    <p:sldId id="281" r:id="rId32"/>
    <p:sldId id="282" r:id="rId33"/>
    <p:sldId id="283" r:id="rId34"/>
    <p:sldId id="285" r:id="rId35"/>
    <p:sldId id="289" r:id="rId36"/>
    <p:sldId id="290" r:id="rId37"/>
    <p:sldId id="291" r:id="rId38"/>
    <p:sldId id="292" r:id="rId39"/>
    <p:sldId id="293" r:id="rId40"/>
    <p:sldId id="321" r:id="rId41"/>
    <p:sldId id="319" r:id="rId42"/>
    <p:sldId id="288" r:id="rId43"/>
    <p:sldId id="294" r:id="rId44"/>
    <p:sldId id="295" r:id="rId45"/>
    <p:sldId id="301" r:id="rId46"/>
    <p:sldId id="302" r:id="rId47"/>
    <p:sldId id="303" r:id="rId48"/>
    <p:sldId id="304" r:id="rId49"/>
    <p:sldId id="305" r:id="rId50"/>
    <p:sldId id="306" r:id="rId51"/>
    <p:sldId id="307" r:id="rId52"/>
    <p:sldId id="308" r:id="rId53"/>
    <p:sldId id="309" r:id="rId54"/>
    <p:sldId id="310" r:id="rId55"/>
    <p:sldId id="311" r:id="rId56"/>
    <p:sldId id="322" r:id="rId57"/>
    <p:sldId id="323" r:id="rId58"/>
    <p:sldId id="324" r:id="rId59"/>
    <p:sldId id="312" r:id="rId60"/>
    <p:sldId id="325" r:id="rId61"/>
    <p:sldId id="326" r:id="rId62"/>
    <p:sldId id="327" r:id="rId63"/>
    <p:sldId id="328" r:id="rId64"/>
    <p:sldId id="335" r:id="rId65"/>
    <p:sldId id="332" r:id="rId66"/>
    <p:sldId id="334" r:id="rId67"/>
    <p:sldId id="333" r:id="rId68"/>
    <p:sldId id="257" r:id="rId69"/>
    <p:sldId id="258" r:id="rId70"/>
    <p:sldId id="265" r:id="rId71"/>
    <p:sldId id="25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D1E"/>
    <a:srgbClr val="3CC00F"/>
    <a:srgbClr val="FFF9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5" d="100"/>
          <a:sy n="75" d="100"/>
        </p:scale>
        <p:origin x="-1616" y="-32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6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EB167-309E-8D45-BA62-EFE994488F8D}" type="datetimeFigureOut">
              <a:rPr lang="en-US" smtClean="0"/>
              <a:t>10/19/11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F28F4-4C8C-5847-87C5-52B55AA7E789}" type="slidenum">
              <a:rPr lang="en-US" smtClean="0"/>
              <a:t>‹#›</a:t>
            </a:fld>
            <a:endParaRPr lang="en-US"/>
          </a:p>
        </p:txBody>
      </p:sp>
    </p:spTree>
    <p:extLst>
      <p:ext uri="{BB962C8B-B14F-4D97-AF65-F5344CB8AC3E}">
        <p14:creationId xmlns:p14="http://schemas.microsoft.com/office/powerpoint/2010/main" val="3383650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66A2CD-3CB8-494A-802C-FE604C700018}" type="slidenum">
              <a:rPr lang="en-US"/>
              <a:pPr/>
              <a:t>16</a:t>
            </a:fld>
            <a:endParaRPr lang="en-US"/>
          </a:p>
        </p:txBody>
      </p:sp>
      <p:sp>
        <p:nvSpPr>
          <p:cNvPr id="4097" name="Text Box 1"/>
          <p:cNvSpPr txBox="1">
            <a:spLocks noGrp="1" noRot="1" noChangeAspect="1" noChangeArrowheads="1"/>
          </p:cNvSpPr>
          <p:nvPr>
            <p:ph type="sldImg"/>
          </p:nvPr>
        </p:nvSpPr>
        <p:spPr bwMode="auto">
          <a:xfrm>
            <a:off x="1206500" y="603250"/>
            <a:ext cx="3968750" cy="29765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37988" y="3771645"/>
            <a:ext cx="5105336" cy="3573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465"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endParaRPr lang="en-US" sz="180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4E178C-5AE5-8B4E-B7D7-780BDE78B847}" type="slidenum">
              <a:rPr lang="en-US"/>
              <a:pPr/>
              <a:t>51</a:t>
            </a:fld>
            <a:endParaRPr lang="en-US"/>
          </a:p>
        </p:txBody>
      </p:sp>
      <p:sp>
        <p:nvSpPr>
          <p:cNvPr id="4097" name="Text Box 1"/>
          <p:cNvSpPr txBox="1">
            <a:spLocks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104000"/>
              </a:lnSpc>
              <a:spcBef>
                <a:spcPct val="0"/>
              </a:spcBef>
            </a:pPr>
            <a:r>
              <a:rPr lang="en-US" sz="900">
                <a:latin typeface="Arial Unicode MS" charset="0"/>
                <a:cs typeface="Arial Unicode MS" charset="0"/>
              </a:rPr>
              <a:t>Figure 1. Cumulative Hazard Rates for the Primary Outcome of Stroke or Systemic Embolism, According to Treatment Group.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C8B017-958D-F547-AD0A-B4F838B5A7E8}" type="slidenum">
              <a:rPr lang="en-US"/>
              <a:pPr/>
              <a:t>67</a:t>
            </a:fld>
            <a:endParaRPr lang="en-US"/>
          </a:p>
        </p:txBody>
      </p:sp>
      <p:sp>
        <p:nvSpPr>
          <p:cNvPr id="4097" name="Text Box 1"/>
          <p:cNvSpPr txBox="1">
            <a:spLocks noChangeArrowheads="1"/>
          </p:cNvSpPr>
          <p:nvPr>
            <p:ph type="sldImg"/>
          </p:nvPr>
        </p:nvSpPr>
        <p:spPr bwMode="auto">
          <a:xfrm>
            <a:off x="1206500" y="603250"/>
            <a:ext cx="3968750" cy="29765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ph type="body" idx="1"/>
          </p:nvPr>
        </p:nvSpPr>
        <p:spPr bwMode="auto">
          <a:xfrm>
            <a:off x="637988" y="3771645"/>
            <a:ext cx="5105336" cy="3573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732"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900">
                <a:latin typeface="Arial Unicode MS" charset="0"/>
                <a:cs typeface="Arial Unicode MS" charset="0"/>
              </a:rPr>
              <a:t>Figure 1. Kaplan–Meier Curves for the Primary Efficacy and Safety Outcomes. The primary efficacy outcome (Panel A) was stroke or systemic embolism. The primary safety outcome (Panel B) was major bleeding, as defined according to the criteria of the International Society on Thrombosis and Haemostasis. The inset in each panel shows the same data on an enlarged segment of the y axis.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05A706-2CB5-224C-8714-9EC3ED427F33}" type="slidenum">
              <a:rPr lang="en-US"/>
              <a:pPr/>
              <a:t>17</a:t>
            </a:fld>
            <a:endParaRPr lang="en-US"/>
          </a:p>
        </p:txBody>
      </p:sp>
      <p:sp>
        <p:nvSpPr>
          <p:cNvPr id="4097" name="Text Box 1"/>
          <p:cNvSpPr txBox="1">
            <a:spLocks noChangeArrowheads="1"/>
          </p:cNvSpPr>
          <p:nvPr>
            <p:ph type="sldImg"/>
          </p:nvPr>
        </p:nvSpPr>
        <p:spPr bwMode="auto">
          <a:xfrm>
            <a:off x="1206500" y="603250"/>
            <a:ext cx="3968750" cy="29765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ph type="body" idx="1"/>
          </p:nvPr>
        </p:nvSpPr>
        <p:spPr bwMode="auto">
          <a:xfrm>
            <a:off x="637988" y="3771645"/>
            <a:ext cx="5105336" cy="3573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465"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endParaRPr lang="en-US" sz="18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5A3D4AB-1FAD-C245-8FA0-BD074C89B3FD}" type="slidenum">
              <a:rPr lang="en-US"/>
              <a:pPr/>
              <a:t>24</a:t>
            </a:fld>
            <a:endParaRPr lang="en-US"/>
          </a:p>
        </p:txBody>
      </p:sp>
      <p:sp>
        <p:nvSpPr>
          <p:cNvPr id="4097" name="Text Box 1"/>
          <p:cNvSpPr txBox="1">
            <a:spLocks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900">
                <a:latin typeface="Arial Unicode MS" charset="0"/>
                <a:cs typeface="Arial Unicode MS" charset="0"/>
              </a:rPr>
              <a:t>Figure 1. Cumulative Hazard Rates for the Primary Efficacy and Safety Outcomes, According to Treatment Group. Panel A shows the cumulative hazard rates for the primary efficacy outcome (stroke or systemic embolism), and Panel B the rates for the primary safety outcome (major bleeding) in the apixaban and aspirin groups.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Percentage of GP-coded AF patients treated with anticoagulant and antiplatelet therapy prior to stroke by CHADS2 score. AF, atrial fibrillation; GP, general practitioner.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803855-AA54-174C-AC5A-CAC86FFCD9FC}" type="slidenum">
              <a:rPr lang="fr-FR"/>
              <a:pPr eaLnBrk="1" hangingPunct="1"/>
              <a:t>30</a:t>
            </a:fld>
            <a:endParaRPr lang="fr-FR"/>
          </a:p>
        </p:txBody>
      </p:sp>
      <p:sp>
        <p:nvSpPr>
          <p:cNvPr id="92163" name="Slide Image Placeholder 1"/>
          <p:cNvSpPr>
            <a:spLocks noGrp="1" noRot="1" noChangeAspect="1" noTextEdit="1"/>
          </p:cNvSpPr>
          <p:nvPr>
            <p:ph type="sldImg"/>
          </p:nvPr>
        </p:nvSpPr>
        <p:spPr>
          <a:ln/>
        </p:spPr>
      </p:sp>
      <p:sp>
        <p:nvSpPr>
          <p:cNvPr id="921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
        <p:nvSpPr>
          <p:cNvPr id="921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1D1BFE2-660B-B84D-911E-8CF4F5C86665}" type="slidenum">
              <a:rPr lang="fr-FR" sz="1200"/>
              <a:pPr algn="r" eaLnBrk="1" hangingPunct="1"/>
              <a:t>30</a:t>
            </a:fld>
            <a:endParaRPr 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6D80EE-0712-324A-BD0D-B14ECF381E98}" type="slidenum">
              <a:rPr lang="en-US"/>
              <a:pPr eaLnBrk="1" hangingPunct="1"/>
              <a:t>38</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88B177-99D3-B849-82D2-5D927636B48A}" type="slidenum">
              <a:rPr lang="en-US"/>
              <a:pPr eaLnBrk="1" hangingPunct="1"/>
              <a:t>39</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30AE1BC-CAED-9A42-A105-580EF9597B89}" type="slidenum">
              <a:rPr lang="fr-FR"/>
              <a:pPr eaLnBrk="1" hangingPunct="1"/>
              <a:t>42</a:t>
            </a:fld>
            <a:endParaRPr lang="fr-F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50D2079-8DFA-AF4C-B577-38088B8C46E8}" type="slidenum">
              <a:rPr lang="fr-FR" sz="1200"/>
              <a:pPr algn="r" eaLnBrk="1" hangingPunct="1"/>
              <a:t>42</a:t>
            </a:fld>
            <a:endParaRPr 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Proposed clinical flowchart for the use of oral anticoagulation for stroke prevention in atrial fibrillation.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656C876-9226-BA4C-ADB5-450950459EC9}" type="slidenum">
              <a:rPr lang="en-US"/>
              <a:pPr/>
              <a:t>‹#›</a:t>
            </a:fld>
            <a:endParaRPr lang="en-US"/>
          </a:p>
        </p:txBody>
      </p:sp>
    </p:spTree>
    <p:extLst>
      <p:ext uri="{BB962C8B-B14F-4D97-AF65-F5344CB8AC3E}">
        <p14:creationId xmlns:p14="http://schemas.microsoft.com/office/powerpoint/2010/main" val="210651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10/19/11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10/19/11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10/19/11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10/19/11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10/19/11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377"/>
            <a:ext cx="82296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30388"/>
            <a:ext cx="8229600" cy="407844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10/19/11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g"/><Relationship Id="rId3" Type="http://schemas.openxmlformats.org/officeDocument/2006/relationships/image" Target="../media/image3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rjohnm.org" TargetMode="External"/><Relationship Id="rId3"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hyperlink" Target="http://chestjournal.chestpubs.org/content/137/2/263.full%23ref-29" TargetMode="External"/><Relationship Id="rId4" Type="http://schemas.openxmlformats.org/officeDocument/2006/relationships/hyperlink" Target="http://chestjournal.chestpubs.org/content/137/2/263.full%23ref-10" TargetMode="External"/><Relationship Id="rId5" Type="http://schemas.openxmlformats.org/officeDocument/2006/relationships/hyperlink" Target="http://chestjournal.chestpubs.org/content/137/2/263.full%23ref-2" TargetMode="External"/><Relationship Id="rId1" Type="http://schemas.openxmlformats.org/officeDocument/2006/relationships/slideLayout" Target="../slideLayouts/slideLayout2.xml"/><Relationship Id="rId2" Type="http://schemas.openxmlformats.org/officeDocument/2006/relationships/hyperlink" Target="http://chestjournal.chestpubs.org/content/137/2/263.full%23ref-28"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Atrial Fibrillation Treatment 2011</a:t>
            </a:r>
            <a:endParaRPr lang="en-US" dirty="0"/>
          </a:p>
        </p:txBody>
      </p:sp>
      <p:sp>
        <p:nvSpPr>
          <p:cNvPr id="3" name="Subtitle 2"/>
          <p:cNvSpPr>
            <a:spLocks noGrp="1"/>
          </p:cNvSpPr>
          <p:nvPr>
            <p:ph type="subTitle" idx="1"/>
          </p:nvPr>
        </p:nvSpPr>
        <p:spPr/>
        <p:txBody>
          <a:bodyPr/>
          <a:lstStyle/>
          <a:p>
            <a:r>
              <a:rPr lang="en-US" dirty="0" smtClean="0"/>
              <a:t>John Mandrola</a:t>
            </a:r>
          </a:p>
        </p:txBody>
      </p:sp>
    </p:spTree>
    <p:extLst>
      <p:ext uri="{BB962C8B-B14F-4D97-AF65-F5344CB8AC3E}">
        <p14:creationId xmlns:p14="http://schemas.microsoft.com/office/powerpoint/2010/main" val="3628985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6" y="94376"/>
            <a:ext cx="8229600" cy="1736011"/>
          </a:xfrm>
        </p:spPr>
        <p:txBody>
          <a:bodyPr>
            <a:normAutofit/>
          </a:bodyPr>
          <a:lstStyle/>
          <a:p>
            <a:r>
              <a:rPr lang="en-US" dirty="0" smtClean="0"/>
              <a:t>Stroke in AF</a:t>
            </a:r>
            <a:br>
              <a:rPr lang="en-US" dirty="0" smtClean="0"/>
            </a:br>
            <a:r>
              <a:rPr lang="en-US" sz="4000" i="1" dirty="0"/>
              <a:t>Possible reasons</a:t>
            </a:r>
          </a:p>
        </p:txBody>
      </p:sp>
      <p:sp>
        <p:nvSpPr>
          <p:cNvPr id="3" name="Content Placeholder 2"/>
          <p:cNvSpPr>
            <a:spLocks noGrp="1"/>
          </p:cNvSpPr>
          <p:nvPr>
            <p:ph idx="1"/>
          </p:nvPr>
        </p:nvSpPr>
        <p:spPr/>
        <p:txBody>
          <a:bodyPr>
            <a:normAutofit lnSpcReduction="10000"/>
          </a:bodyPr>
          <a:lstStyle/>
          <a:p>
            <a:r>
              <a:rPr lang="en-US" dirty="0" smtClean="0"/>
              <a:t>Loss of mechanical systole</a:t>
            </a:r>
          </a:p>
          <a:p>
            <a:r>
              <a:rPr lang="en-US" dirty="0" smtClean="0"/>
              <a:t>Stasis of blood</a:t>
            </a:r>
          </a:p>
          <a:p>
            <a:r>
              <a:rPr lang="en-US" dirty="0" smtClean="0"/>
              <a:t>Atrial fibrosis</a:t>
            </a:r>
          </a:p>
          <a:p>
            <a:r>
              <a:rPr lang="en-US" dirty="0" smtClean="0"/>
              <a:t>Platelet </a:t>
            </a:r>
            <a:r>
              <a:rPr lang="en-US" dirty="0" smtClean="0"/>
              <a:t>activation</a:t>
            </a:r>
          </a:p>
          <a:p>
            <a:r>
              <a:rPr lang="en-US" dirty="0" smtClean="0"/>
              <a:t>(E) All of the above</a:t>
            </a:r>
            <a:endParaRPr lang="en-US" dirty="0"/>
          </a:p>
        </p:txBody>
      </p:sp>
    </p:spTree>
    <p:extLst>
      <p:ext uri="{BB962C8B-B14F-4D97-AF65-F5344CB8AC3E}">
        <p14:creationId xmlns:p14="http://schemas.microsoft.com/office/powerpoint/2010/main" val="1156476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72525" cy="6840855"/>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30004" y="144086"/>
            <a:ext cx="9083993" cy="4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3200" b="1">
                <a:solidFill>
                  <a:srgbClr val="FFFF00"/>
                </a:solidFill>
                <a:latin typeface="Arial" charset="0"/>
              </a:rPr>
              <a:t>Left Atrial Appendage clot in AF</a:t>
            </a:r>
          </a:p>
        </p:txBody>
      </p:sp>
    </p:spTree>
    <p:extLst>
      <p:ext uri="{BB962C8B-B14F-4D97-AF65-F5344CB8AC3E}">
        <p14:creationId xmlns:p14="http://schemas.microsoft.com/office/powerpoint/2010/main" val="6707949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457" y="1035844"/>
            <a:ext cx="5729288" cy="61436"/>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739" y="1061562"/>
            <a:ext cx="62865" cy="366331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457" y="4697730"/>
            <a:ext cx="5729288" cy="52864"/>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1061562"/>
            <a:ext cx="61437" cy="366331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1061562"/>
            <a:ext cx="62865" cy="3663315"/>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9437" y="1061562"/>
            <a:ext cx="37148" cy="366331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562" y="1364457"/>
            <a:ext cx="1913096" cy="1857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127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9037" y="1294448"/>
            <a:ext cx="27146" cy="157163"/>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190" y="1968818"/>
            <a:ext cx="1611630" cy="18574"/>
          </a:xfrm>
          <a:prstGeom prst="rect">
            <a:avLst/>
          </a:prstGeom>
          <a:noFill/>
          <a:ln w="19050" cmpd="sng">
            <a:solidFill>
              <a:srgbClr val="2C7C9F"/>
            </a:solidFill>
          </a:ln>
          <a:extLst>
            <a:ext uri="{909E8E84-426E-40dd-AFC4-6F175D3DCCD1}">
              <a14:hiddenFill xmlns:a14="http://schemas.microsoft.com/office/drawing/2010/main">
                <a:solidFill>
                  <a:srgbClr val="FFFFFF"/>
                </a:solidFill>
              </a14:hiddenFill>
            </a:ext>
          </a:extLst>
        </p:spPr>
      </p:pic>
      <p:pic>
        <p:nvPicPr>
          <p:cNvPr id="1127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1819" y="2658904"/>
            <a:ext cx="4353401" cy="2000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127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6085" y="3264695"/>
            <a:ext cx="2294573" cy="1857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127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3190" y="3877628"/>
            <a:ext cx="1611630" cy="1857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128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6094" y="3807619"/>
            <a:ext cx="27146" cy="157163"/>
          </a:xfrm>
          <a:prstGeom prst="rect">
            <a:avLst/>
          </a:prstGeom>
          <a:noFill/>
          <a:extLst>
            <a:ext uri="{909E8E84-426E-40dd-AFC4-6F175D3DCCD1}">
              <a14:hiddenFill xmlns:a14="http://schemas.microsoft.com/office/drawing/2010/main">
                <a:solidFill>
                  <a:srgbClr val="FFFFFF"/>
                </a:solidFill>
              </a14:hiddenFill>
            </a:ext>
          </a:extLst>
        </p:spPr>
      </p:pic>
      <p:pic>
        <p:nvPicPr>
          <p:cNvPr id="11281"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4667" y="4481989"/>
            <a:ext cx="918686" cy="2714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128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8989" y="4413409"/>
            <a:ext cx="27146" cy="165735"/>
          </a:xfrm>
          <a:prstGeom prst="rect">
            <a:avLst/>
          </a:prstGeom>
          <a:noFill/>
          <a:extLst>
            <a:ext uri="{909E8E84-426E-40dd-AFC4-6F175D3DCCD1}">
              <a14:hiddenFill xmlns:a14="http://schemas.microsoft.com/office/drawing/2010/main">
                <a:solidFill>
                  <a:srgbClr val="FFFFFF"/>
                </a:solidFill>
              </a14:hiddenFill>
            </a:ext>
          </a:extLst>
        </p:spPr>
      </p:pic>
      <p:sp>
        <p:nvSpPr>
          <p:cNvPr id="11283" name="Text Box 19"/>
          <p:cNvSpPr txBox="1">
            <a:spLocks noChangeArrowheads="1"/>
          </p:cNvSpPr>
          <p:nvPr/>
        </p:nvSpPr>
        <p:spPr bwMode="auto">
          <a:xfrm>
            <a:off x="643467" y="1264444"/>
            <a:ext cx="2011151"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a:solidFill>
                  <a:srgbClr val="FFFFFF"/>
                </a:solidFill>
                <a:latin typeface="Arial" charset="0"/>
              </a:rPr>
              <a:t>AFSAK</a:t>
            </a:r>
            <a:endParaRPr lang="en-US"/>
          </a:p>
          <a:p>
            <a:pPr>
              <a:lnSpc>
                <a:spcPct val="95000"/>
              </a:lnSpc>
            </a:pPr>
            <a:endParaRPr lang="en-US">
              <a:solidFill>
                <a:srgbClr val="FFFFFF"/>
              </a:solidFill>
              <a:latin typeface="Arial" charset="0"/>
            </a:endParaRPr>
          </a:p>
          <a:p>
            <a:pPr>
              <a:lnSpc>
                <a:spcPct val="95000"/>
              </a:lnSpc>
            </a:pPr>
            <a:r>
              <a:rPr lang="en-US">
                <a:solidFill>
                  <a:srgbClr val="FFFFFF"/>
                </a:solidFill>
                <a:latin typeface="Arial" charset="0"/>
              </a:rPr>
              <a:t>BAATAF</a:t>
            </a:r>
            <a:endParaRPr lang="en-US"/>
          </a:p>
          <a:p>
            <a:pPr>
              <a:lnSpc>
                <a:spcPct val="95000"/>
              </a:lnSpc>
            </a:pPr>
            <a:endParaRPr lang="en-US">
              <a:solidFill>
                <a:srgbClr val="FFFFFF"/>
              </a:solidFill>
              <a:latin typeface="Arial" charset="0"/>
            </a:endParaRPr>
          </a:p>
          <a:p>
            <a:pPr>
              <a:lnSpc>
                <a:spcPct val="95000"/>
              </a:lnSpc>
            </a:pPr>
            <a:r>
              <a:rPr lang="en-US">
                <a:solidFill>
                  <a:srgbClr val="FFFFFF"/>
                </a:solidFill>
                <a:latin typeface="Arial" charset="0"/>
              </a:rPr>
              <a:t>CAFA</a:t>
            </a:r>
            <a:endParaRPr lang="en-US"/>
          </a:p>
          <a:p>
            <a:pPr>
              <a:lnSpc>
                <a:spcPct val="95000"/>
              </a:lnSpc>
            </a:pPr>
            <a:endParaRPr lang="en-US">
              <a:solidFill>
                <a:srgbClr val="FFFFFF"/>
              </a:solidFill>
              <a:latin typeface="Arial" charset="0"/>
            </a:endParaRPr>
          </a:p>
          <a:p>
            <a:pPr>
              <a:lnSpc>
                <a:spcPct val="95000"/>
              </a:lnSpc>
            </a:pPr>
            <a:r>
              <a:rPr lang="en-US">
                <a:solidFill>
                  <a:srgbClr val="FFFFFF"/>
                </a:solidFill>
                <a:latin typeface="Arial" charset="0"/>
              </a:rPr>
              <a:t>SPAF</a:t>
            </a:r>
            <a:endParaRPr lang="en-US"/>
          </a:p>
          <a:p>
            <a:pPr>
              <a:lnSpc>
                <a:spcPct val="95000"/>
              </a:lnSpc>
            </a:pPr>
            <a:endParaRPr lang="en-US">
              <a:solidFill>
                <a:srgbClr val="FFFFFF"/>
              </a:solidFill>
              <a:latin typeface="Arial" charset="0"/>
            </a:endParaRPr>
          </a:p>
          <a:p>
            <a:pPr>
              <a:lnSpc>
                <a:spcPct val="95000"/>
              </a:lnSpc>
            </a:pPr>
            <a:r>
              <a:rPr lang="en-US">
                <a:solidFill>
                  <a:srgbClr val="FFFFFF"/>
                </a:solidFill>
                <a:latin typeface="Arial" charset="0"/>
              </a:rPr>
              <a:t>SPINAF</a:t>
            </a:r>
            <a:endParaRPr lang="en-US"/>
          </a:p>
          <a:p>
            <a:pPr>
              <a:lnSpc>
                <a:spcPct val="95000"/>
              </a:lnSpc>
            </a:pPr>
            <a:endParaRPr lang="en-US">
              <a:solidFill>
                <a:srgbClr val="FFFFFF"/>
              </a:solidFill>
              <a:latin typeface="Arial" charset="0"/>
            </a:endParaRPr>
          </a:p>
          <a:p>
            <a:pPr>
              <a:lnSpc>
                <a:spcPct val="95000"/>
              </a:lnSpc>
            </a:pPr>
            <a:r>
              <a:rPr lang="en-US">
                <a:solidFill>
                  <a:srgbClr val="FFFFFF"/>
                </a:solidFill>
                <a:latin typeface="Arial" charset="0"/>
              </a:rPr>
              <a:t>COMBINED</a:t>
            </a:r>
          </a:p>
        </p:txBody>
      </p:sp>
      <p:sp>
        <p:nvSpPr>
          <p:cNvPr id="11284" name="Text Box 20"/>
          <p:cNvSpPr txBox="1">
            <a:spLocks noChangeArrowheads="1"/>
          </p:cNvSpPr>
          <p:nvPr/>
        </p:nvSpPr>
        <p:spPr bwMode="auto">
          <a:xfrm>
            <a:off x="2401729" y="4770597"/>
            <a:ext cx="4892040"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1800" b="1" dirty="0" smtClean="0">
                <a:solidFill>
                  <a:srgbClr val="FFFFFF"/>
                </a:solidFill>
                <a:latin typeface="Arial" charset="0"/>
              </a:rPr>
              <a:t>	      50</a:t>
            </a:r>
            <a:r>
              <a:rPr lang="en-US" sz="1800" b="1" dirty="0">
                <a:solidFill>
                  <a:srgbClr val="FFFFFF"/>
                </a:solidFill>
                <a:latin typeface="Arial" charset="0"/>
              </a:rPr>
              <a:t>% </a:t>
            </a:r>
            <a:r>
              <a:rPr lang="en-US" sz="1800" b="1" dirty="0" smtClean="0">
                <a:solidFill>
                  <a:srgbClr val="FFFFFF"/>
                </a:solidFill>
                <a:latin typeface="Arial" charset="0"/>
              </a:rPr>
              <a:t>                  0</a:t>
            </a:r>
            <a:r>
              <a:rPr lang="en-US" sz="1800" b="1" dirty="0">
                <a:solidFill>
                  <a:srgbClr val="FFFFFF"/>
                </a:solidFill>
                <a:latin typeface="Arial" charset="0"/>
              </a:rPr>
              <a:t>% </a:t>
            </a:r>
            <a:r>
              <a:rPr lang="en-US" sz="1800" b="1" dirty="0" smtClean="0">
                <a:solidFill>
                  <a:srgbClr val="FFFFFF"/>
                </a:solidFill>
                <a:latin typeface="Arial" charset="0"/>
              </a:rPr>
              <a:t>	          -</a:t>
            </a:r>
            <a:r>
              <a:rPr lang="en-US" sz="1800" b="1" dirty="0">
                <a:solidFill>
                  <a:srgbClr val="FFFFFF"/>
                </a:solidFill>
                <a:latin typeface="Arial" charset="0"/>
              </a:rPr>
              <a:t>50%</a:t>
            </a:r>
          </a:p>
        </p:txBody>
      </p:sp>
      <p:pic>
        <p:nvPicPr>
          <p:cNvPr id="1128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780" y="1061562"/>
            <a:ext cx="35718" cy="3663315"/>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3352" y="3273267"/>
            <a:ext cx="18573" cy="155733"/>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7665" y="2590324"/>
            <a:ext cx="27147" cy="157163"/>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6094" y="1898809"/>
            <a:ext cx="27146" cy="165735"/>
          </a:xfrm>
          <a:prstGeom prst="rect">
            <a:avLst/>
          </a:prstGeom>
          <a:noFill/>
          <a:extLst>
            <a:ext uri="{909E8E84-426E-40dd-AFC4-6F175D3DCCD1}">
              <a14:hiddenFill xmlns:a14="http://schemas.microsoft.com/office/drawing/2010/main">
                <a:solidFill>
                  <a:srgbClr val="FFFFFF"/>
                </a:solidFill>
              </a14:hiddenFill>
            </a:ext>
          </a:extLst>
        </p:spPr>
      </p:pic>
      <p:sp>
        <p:nvSpPr>
          <p:cNvPr id="11289" name="Text Box 25"/>
          <p:cNvSpPr txBox="1">
            <a:spLocks noChangeArrowheads="1"/>
          </p:cNvSpPr>
          <p:nvPr/>
        </p:nvSpPr>
        <p:spPr bwMode="auto">
          <a:xfrm>
            <a:off x="2664619" y="5050632"/>
            <a:ext cx="1957388" cy="52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1800" b="1">
                <a:solidFill>
                  <a:srgbClr val="FFFFFF"/>
                </a:solidFill>
                <a:latin typeface="Arial" charset="0"/>
              </a:rPr>
              <a:t>Coumadin better</a:t>
            </a:r>
            <a:endParaRPr lang="en-US"/>
          </a:p>
          <a:p>
            <a:pPr algn="ctr">
              <a:lnSpc>
                <a:spcPct val="95000"/>
              </a:lnSpc>
            </a:pPr>
            <a:r>
              <a:rPr lang="en-US" sz="1800" b="1">
                <a:solidFill>
                  <a:srgbClr val="FFFFFF"/>
                </a:solidFill>
                <a:latin typeface="Arial" charset="0"/>
              </a:rPr>
              <a:t>than control</a:t>
            </a:r>
          </a:p>
        </p:txBody>
      </p:sp>
      <p:sp>
        <p:nvSpPr>
          <p:cNvPr id="11290" name="Text Box 26"/>
          <p:cNvSpPr txBox="1">
            <a:spLocks noChangeArrowheads="1"/>
          </p:cNvSpPr>
          <p:nvPr/>
        </p:nvSpPr>
        <p:spPr bwMode="auto">
          <a:xfrm>
            <a:off x="5663565" y="5050632"/>
            <a:ext cx="1983105" cy="52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1800" b="1">
                <a:solidFill>
                  <a:srgbClr val="FFFFFF"/>
                </a:solidFill>
                <a:latin typeface="Arial" charset="0"/>
              </a:rPr>
              <a:t>Coumadin worse </a:t>
            </a:r>
            <a:endParaRPr lang="en-US"/>
          </a:p>
          <a:p>
            <a:pPr algn="ctr">
              <a:lnSpc>
                <a:spcPct val="95000"/>
              </a:lnSpc>
            </a:pPr>
            <a:r>
              <a:rPr lang="en-US" sz="1800" b="1">
                <a:solidFill>
                  <a:srgbClr val="FFFFFF"/>
                </a:solidFill>
                <a:latin typeface="Arial" charset="0"/>
              </a:rPr>
              <a:t>than control</a:t>
            </a:r>
          </a:p>
        </p:txBody>
      </p:sp>
      <p:sp>
        <p:nvSpPr>
          <p:cNvPr id="11291" name="Text Box 27"/>
          <p:cNvSpPr txBox="1">
            <a:spLocks noChangeArrowheads="1"/>
          </p:cNvSpPr>
          <p:nvPr/>
        </p:nvSpPr>
        <p:spPr bwMode="auto">
          <a:xfrm>
            <a:off x="3696177" y="5683568"/>
            <a:ext cx="2733198" cy="41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2800" b="1" dirty="0">
                <a:solidFill>
                  <a:srgbClr val="FFFFFF"/>
                </a:solidFill>
                <a:latin typeface="Arial" charset="0"/>
              </a:rPr>
              <a:t>Risk Reduction</a:t>
            </a:r>
          </a:p>
        </p:txBody>
      </p:sp>
      <p:sp>
        <p:nvSpPr>
          <p:cNvPr id="11292" name="Text Box 28"/>
          <p:cNvSpPr txBox="1">
            <a:spLocks noChangeArrowheads="1"/>
          </p:cNvSpPr>
          <p:nvPr/>
        </p:nvSpPr>
        <p:spPr bwMode="auto">
          <a:xfrm>
            <a:off x="1318737" y="45720"/>
            <a:ext cx="7050881" cy="82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2800" b="1" i="1">
                <a:solidFill>
                  <a:srgbClr val="FF6600"/>
                </a:solidFill>
                <a:latin typeface="Arial" charset="0"/>
              </a:rPr>
              <a:t>Plot of 5 Randomized trials of Thrombo-</a:t>
            </a:r>
            <a:endParaRPr lang="en-US"/>
          </a:p>
          <a:p>
            <a:pPr algn="ctr">
              <a:lnSpc>
                <a:spcPct val="95000"/>
              </a:lnSpc>
            </a:pPr>
            <a:r>
              <a:rPr lang="en-US" sz="2800" b="1" i="1">
                <a:solidFill>
                  <a:srgbClr val="FF6600"/>
                </a:solidFill>
                <a:latin typeface="Arial" charset="0"/>
              </a:rPr>
              <a:t>embolic Prevention with Warfarin</a:t>
            </a:r>
          </a:p>
        </p:txBody>
      </p:sp>
    </p:spTree>
    <p:extLst>
      <p:ext uri="{BB962C8B-B14F-4D97-AF65-F5344CB8AC3E}">
        <p14:creationId xmlns:p14="http://schemas.microsoft.com/office/powerpoint/2010/main" val="37289242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Stroke in AF</a:t>
            </a:r>
            <a:br>
              <a:rPr lang="en-US" dirty="0"/>
            </a:br>
            <a:r>
              <a:rPr lang="en-US" dirty="0" smtClean="0"/>
              <a:t>Myths</a:t>
            </a:r>
            <a:endParaRPr lang="en-US" dirty="0"/>
          </a:p>
        </p:txBody>
      </p:sp>
      <p:sp>
        <p:nvSpPr>
          <p:cNvPr id="5" name="Content Placeholder 4"/>
          <p:cNvSpPr>
            <a:spLocks noGrp="1"/>
          </p:cNvSpPr>
          <p:nvPr>
            <p:ph idx="1"/>
          </p:nvPr>
        </p:nvSpPr>
        <p:spPr>
          <a:xfrm>
            <a:off x="457200" y="1913467"/>
            <a:ext cx="8229600" cy="4521200"/>
          </a:xfrm>
        </p:spPr>
        <p:txBody>
          <a:bodyPr>
            <a:normAutofit fontScale="70000" lnSpcReduction="20000"/>
          </a:bodyPr>
          <a:lstStyle/>
          <a:p>
            <a:pPr marL="514350" indent="-514350">
              <a:buFont typeface="+mj-lt"/>
              <a:buAutoNum type="arabicPeriod"/>
            </a:pPr>
            <a:r>
              <a:rPr lang="en-US" b="1" dirty="0" smtClean="0">
                <a:solidFill>
                  <a:schemeClr val="accent3"/>
                </a:solidFill>
              </a:rPr>
              <a:t>Rhythm-control </a:t>
            </a:r>
            <a:r>
              <a:rPr lang="en-US" b="1" dirty="0" smtClean="0">
                <a:solidFill>
                  <a:schemeClr val="accent3"/>
                </a:solidFill>
              </a:rPr>
              <a:t>strategies </a:t>
            </a:r>
            <a:r>
              <a:rPr lang="en-US" dirty="0" smtClean="0">
                <a:solidFill>
                  <a:schemeClr val="accent3"/>
                </a:solidFill>
              </a:rPr>
              <a:t>prevent stroke</a:t>
            </a:r>
          </a:p>
          <a:p>
            <a:pPr marL="514350" indent="-514350">
              <a:buFont typeface="+mj-lt"/>
              <a:buAutoNum type="arabicPeriod"/>
            </a:pPr>
            <a:r>
              <a:rPr lang="en-US" b="1" dirty="0" smtClean="0"/>
              <a:t>Running the INR on the low side </a:t>
            </a:r>
            <a:r>
              <a:rPr lang="en-US" dirty="0" smtClean="0"/>
              <a:t>(&lt; 2) is an effective strategy for </a:t>
            </a:r>
            <a:r>
              <a:rPr lang="en-US" dirty="0" smtClean="0"/>
              <a:t>lowering </a:t>
            </a:r>
            <a:r>
              <a:rPr lang="en-US" dirty="0" smtClean="0"/>
              <a:t>risk of </a:t>
            </a:r>
            <a:r>
              <a:rPr lang="en-US" dirty="0" smtClean="0"/>
              <a:t>bleeding and still getting some stroke prevention</a:t>
            </a:r>
            <a:endParaRPr lang="en-US" dirty="0" smtClean="0"/>
          </a:p>
          <a:p>
            <a:pPr marL="514350" indent="-514350">
              <a:buFont typeface="+mj-lt"/>
              <a:buAutoNum type="arabicPeriod"/>
            </a:pPr>
            <a:r>
              <a:rPr lang="en-US" dirty="0" smtClean="0"/>
              <a:t>Intermittent AF confers less stroke risk than permanent AF</a:t>
            </a:r>
          </a:p>
          <a:p>
            <a:pPr marL="514350" indent="-514350">
              <a:buFont typeface="+mj-lt"/>
              <a:buAutoNum type="arabicPeriod"/>
            </a:pPr>
            <a:r>
              <a:rPr lang="en-US" b="1" dirty="0" smtClean="0"/>
              <a:t>Aspirin </a:t>
            </a:r>
            <a:r>
              <a:rPr lang="en-US" dirty="0" smtClean="0"/>
              <a:t>offers the elderly AF patient a safer and effective strategy of stroke prevention</a:t>
            </a:r>
            <a:endParaRPr lang="en-US" dirty="0"/>
          </a:p>
          <a:p>
            <a:pPr marL="0" indent="0">
              <a:buNone/>
            </a:pPr>
            <a:r>
              <a:rPr lang="en-US" dirty="0"/>
              <a:t>	</a:t>
            </a:r>
            <a:r>
              <a:rPr lang="en-US" dirty="0" smtClean="0"/>
              <a:t>-</a:t>
            </a:r>
            <a:r>
              <a:rPr lang="en-US" dirty="0" smtClean="0"/>
              <a:t>BAFTA</a:t>
            </a:r>
          </a:p>
          <a:p>
            <a:pPr marL="0" indent="0">
              <a:buNone/>
            </a:pPr>
            <a:r>
              <a:rPr lang="en-US" dirty="0"/>
              <a:t>	</a:t>
            </a:r>
            <a:r>
              <a:rPr lang="en-US" dirty="0" smtClean="0"/>
              <a:t>-AVEROS</a:t>
            </a:r>
          </a:p>
          <a:p>
            <a:pPr marL="0" indent="0">
              <a:buNone/>
            </a:pPr>
            <a:r>
              <a:rPr lang="en-US" dirty="0"/>
              <a:t>	</a:t>
            </a:r>
            <a:r>
              <a:rPr lang="en-US" dirty="0" smtClean="0"/>
              <a:t>-Danish Registry study (10-11)</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63667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7"/>
            <a:ext cx="8229600" cy="848217"/>
          </a:xfrm>
        </p:spPr>
        <p:txBody>
          <a:bodyPr>
            <a:noAutofit/>
          </a:bodyPr>
          <a:lstStyle/>
          <a:p>
            <a:r>
              <a:rPr lang="en-US" sz="2800" dirty="0" smtClean="0"/>
              <a:t>Does rhythm control prevent stroke</a:t>
            </a:r>
            <a:r>
              <a:rPr lang="en-US" sz="2800" dirty="0" smtClean="0"/>
              <a:t>?</a:t>
            </a:r>
            <a:br>
              <a:rPr lang="en-US" sz="2800" dirty="0" smtClean="0"/>
            </a:br>
            <a:r>
              <a:rPr lang="en-US" sz="1800" dirty="0" smtClean="0"/>
              <a:t>AFFIRM lessons</a:t>
            </a:r>
            <a:endParaRPr lang="en-US" sz="1800" dirty="0"/>
          </a:p>
        </p:txBody>
      </p:sp>
      <p:pic>
        <p:nvPicPr>
          <p:cNvPr id="6" name="Picture 5" descr="Screen shot 2011-10-18 at 5.23.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6" y="1107141"/>
            <a:ext cx="8856133" cy="5062265"/>
          </a:xfrm>
          <a:prstGeom prst="rect">
            <a:avLst/>
          </a:prstGeom>
        </p:spPr>
      </p:pic>
      <p:sp>
        <p:nvSpPr>
          <p:cNvPr id="7" name="TextBox 6"/>
          <p:cNvSpPr txBox="1"/>
          <p:nvPr/>
        </p:nvSpPr>
        <p:spPr>
          <a:xfrm>
            <a:off x="3335867" y="6268534"/>
            <a:ext cx="2508995" cy="369332"/>
          </a:xfrm>
          <a:prstGeom prst="rect">
            <a:avLst/>
          </a:prstGeom>
          <a:noFill/>
        </p:spPr>
        <p:txBody>
          <a:bodyPr wrap="none" rtlCol="0">
            <a:spAutoFit/>
          </a:bodyPr>
          <a:lstStyle/>
          <a:p>
            <a:r>
              <a:rPr lang="en-US" dirty="0" smtClean="0"/>
              <a:t>AFFIRM Trial NEJM 2002</a:t>
            </a:r>
            <a:endParaRPr lang="en-US" dirty="0"/>
          </a:p>
        </p:txBody>
      </p:sp>
      <p:sp>
        <p:nvSpPr>
          <p:cNvPr id="8" name="Rounded Rectangle 7"/>
          <p:cNvSpPr/>
          <p:nvPr/>
        </p:nvSpPr>
        <p:spPr>
          <a:xfrm>
            <a:off x="4286995" y="4372001"/>
            <a:ext cx="4704604" cy="1896533"/>
          </a:xfrm>
          <a:prstGeom prst="roundRect">
            <a:avLst/>
          </a:prstGeom>
          <a:solidFill>
            <a:srgbClr val="FF4040">
              <a:alpha val="18000"/>
            </a:srgbClr>
          </a:solidFill>
          <a:ln>
            <a:solidFill>
              <a:schemeClr val="accent1">
                <a:shade val="95000"/>
                <a:satMod val="105000"/>
                <a:alpha val="1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082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Stroke in AF</a:t>
            </a:r>
            <a:br>
              <a:rPr lang="en-US" dirty="0"/>
            </a:br>
            <a:r>
              <a:rPr lang="en-US" dirty="0" smtClean="0"/>
              <a:t>Myths</a:t>
            </a:r>
            <a:endParaRPr lang="en-US" dirty="0"/>
          </a:p>
        </p:txBody>
      </p:sp>
      <p:sp>
        <p:nvSpPr>
          <p:cNvPr id="5" name="Content Placeholder 4"/>
          <p:cNvSpPr>
            <a:spLocks noGrp="1"/>
          </p:cNvSpPr>
          <p:nvPr>
            <p:ph idx="1"/>
          </p:nvPr>
        </p:nvSpPr>
        <p:spPr>
          <a:xfrm>
            <a:off x="457200" y="1913467"/>
            <a:ext cx="8229600" cy="4521200"/>
          </a:xfrm>
        </p:spPr>
        <p:txBody>
          <a:bodyPr>
            <a:normAutofit fontScale="70000" lnSpcReduction="20000"/>
          </a:bodyPr>
          <a:lstStyle/>
          <a:p>
            <a:pPr marL="514350" indent="-514350">
              <a:buFont typeface="+mj-lt"/>
              <a:buAutoNum type="arabicPeriod"/>
            </a:pPr>
            <a:r>
              <a:rPr lang="en-US" b="1" dirty="0" smtClean="0"/>
              <a:t>Rhythm-control </a:t>
            </a:r>
            <a:r>
              <a:rPr lang="en-US" b="1" dirty="0" smtClean="0"/>
              <a:t>strategies </a:t>
            </a:r>
            <a:r>
              <a:rPr lang="en-US" dirty="0" smtClean="0"/>
              <a:t>prevent stroke</a:t>
            </a:r>
          </a:p>
          <a:p>
            <a:pPr marL="514350" indent="-514350">
              <a:buFont typeface="+mj-lt"/>
              <a:buAutoNum type="arabicPeriod"/>
            </a:pPr>
            <a:r>
              <a:rPr lang="en-US" b="1" dirty="0" smtClean="0">
                <a:solidFill>
                  <a:schemeClr val="accent3"/>
                </a:solidFill>
              </a:rPr>
              <a:t>Running the INR on the low side </a:t>
            </a:r>
            <a:r>
              <a:rPr lang="en-US" dirty="0" smtClean="0">
                <a:solidFill>
                  <a:schemeClr val="accent3"/>
                </a:solidFill>
              </a:rPr>
              <a:t>(&lt; 2) is an effective strategy for </a:t>
            </a:r>
            <a:r>
              <a:rPr lang="en-US" dirty="0" smtClean="0">
                <a:solidFill>
                  <a:schemeClr val="accent3"/>
                </a:solidFill>
              </a:rPr>
              <a:t>lowering </a:t>
            </a:r>
            <a:r>
              <a:rPr lang="en-US" dirty="0" smtClean="0">
                <a:solidFill>
                  <a:schemeClr val="accent3"/>
                </a:solidFill>
              </a:rPr>
              <a:t>risk of </a:t>
            </a:r>
            <a:r>
              <a:rPr lang="en-US" dirty="0" smtClean="0">
                <a:solidFill>
                  <a:schemeClr val="accent3"/>
                </a:solidFill>
              </a:rPr>
              <a:t>bleeding and still getting some stroke prevention</a:t>
            </a:r>
            <a:endParaRPr lang="en-US" dirty="0" smtClean="0">
              <a:solidFill>
                <a:schemeClr val="accent3"/>
              </a:solidFill>
            </a:endParaRPr>
          </a:p>
          <a:p>
            <a:pPr marL="514350" indent="-514350">
              <a:buFont typeface="+mj-lt"/>
              <a:buAutoNum type="arabicPeriod"/>
            </a:pPr>
            <a:r>
              <a:rPr lang="en-US" dirty="0" smtClean="0"/>
              <a:t>Intermittent AF confers less stroke risk than permanent AF</a:t>
            </a:r>
          </a:p>
          <a:p>
            <a:pPr marL="514350" indent="-514350">
              <a:buFont typeface="+mj-lt"/>
              <a:buAutoNum type="arabicPeriod"/>
            </a:pPr>
            <a:r>
              <a:rPr lang="en-US" b="1" dirty="0" smtClean="0"/>
              <a:t>Aspirin </a:t>
            </a:r>
            <a:r>
              <a:rPr lang="en-US" dirty="0" smtClean="0"/>
              <a:t>offers the elderly AF patient a safer and effective strategy of stroke prevention</a:t>
            </a:r>
            <a:endParaRPr lang="en-US" dirty="0"/>
          </a:p>
          <a:p>
            <a:pPr marL="0" indent="0">
              <a:buNone/>
            </a:pPr>
            <a:r>
              <a:rPr lang="en-US" dirty="0"/>
              <a:t>	</a:t>
            </a:r>
            <a:r>
              <a:rPr lang="en-US" dirty="0" smtClean="0"/>
              <a:t>-</a:t>
            </a:r>
            <a:r>
              <a:rPr lang="en-US" dirty="0" smtClean="0"/>
              <a:t>BAFTA</a:t>
            </a:r>
          </a:p>
          <a:p>
            <a:pPr marL="0" indent="0">
              <a:buNone/>
            </a:pPr>
            <a:r>
              <a:rPr lang="en-US" dirty="0"/>
              <a:t>	</a:t>
            </a:r>
            <a:r>
              <a:rPr lang="en-US" dirty="0" smtClean="0"/>
              <a:t>-AVEROS</a:t>
            </a:r>
          </a:p>
          <a:p>
            <a:pPr marL="0" indent="0">
              <a:buNone/>
            </a:pPr>
            <a:r>
              <a:rPr lang="en-US" dirty="0"/>
              <a:t>	</a:t>
            </a:r>
            <a:r>
              <a:rPr lang="en-US" dirty="0" smtClean="0"/>
              <a:t>-Danish Registry study (10-11)</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2812385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4" y="1237376"/>
            <a:ext cx="5520265" cy="52009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457200" y="6357161"/>
            <a:ext cx="4453659"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dirty="0" err="1">
                <a:cs typeface="Arial Unicode MS" charset="0"/>
              </a:rPr>
              <a:t>Hylek</a:t>
            </a:r>
            <a:r>
              <a:rPr lang="en-US" sz="1100" b="1" dirty="0">
                <a:cs typeface="Arial Unicode MS" charset="0"/>
              </a:rPr>
              <a:t> EM et al. N </a:t>
            </a:r>
            <a:r>
              <a:rPr lang="en-US" sz="1100" b="1" dirty="0" err="1">
                <a:cs typeface="Arial Unicode MS" charset="0"/>
              </a:rPr>
              <a:t>Engl</a:t>
            </a:r>
            <a:r>
              <a:rPr lang="en-US" sz="1100" b="1" dirty="0">
                <a:cs typeface="Arial Unicode MS" charset="0"/>
              </a:rPr>
              <a:t> J Med 2003;349:1019-1026.</a:t>
            </a:r>
          </a:p>
        </p:txBody>
      </p:sp>
      <p:sp>
        <p:nvSpPr>
          <p:cNvPr id="2" name="Title 1"/>
          <p:cNvSpPr>
            <a:spLocks noGrp="1"/>
          </p:cNvSpPr>
          <p:nvPr>
            <p:ph type="title"/>
          </p:nvPr>
        </p:nvSpPr>
        <p:spPr/>
        <p:txBody>
          <a:bodyPr/>
          <a:lstStyle/>
          <a:p>
            <a:r>
              <a:rPr lang="en-US" dirty="0" smtClean="0"/>
              <a:t>Ischemic Stroke and ICH in AF</a:t>
            </a:r>
            <a:endParaRPr lang="en-US" dirty="0"/>
          </a:p>
        </p:txBody>
      </p:sp>
      <p:sp>
        <p:nvSpPr>
          <p:cNvPr id="3" name="Content Placeholder 2"/>
          <p:cNvSpPr>
            <a:spLocks noGrp="1"/>
          </p:cNvSpPr>
          <p:nvPr>
            <p:ph idx="1"/>
          </p:nvPr>
        </p:nvSpPr>
        <p:spPr>
          <a:xfrm>
            <a:off x="5945621" y="1028700"/>
            <a:ext cx="3088651" cy="3323335"/>
          </a:xfrm>
          <a:solidFill>
            <a:schemeClr val="bg2">
              <a:lumMod val="90000"/>
              <a:lumOff val="10000"/>
            </a:schemeClr>
          </a:solidFill>
          <a:ln>
            <a:solidFill>
              <a:schemeClr val="accent3"/>
            </a:solidFill>
          </a:ln>
        </p:spPr>
        <p:txBody>
          <a:bodyPr>
            <a:normAutofit fontScale="62500" lnSpcReduction="20000"/>
          </a:bodyPr>
          <a:lstStyle/>
          <a:p>
            <a:r>
              <a:rPr lang="en-US" dirty="0" smtClean="0"/>
              <a:t>13K patients with AF and </a:t>
            </a:r>
            <a:r>
              <a:rPr lang="en-US" dirty="0" smtClean="0"/>
              <a:t>stroke</a:t>
            </a:r>
          </a:p>
          <a:p>
            <a:pPr lvl="1"/>
            <a:r>
              <a:rPr lang="en-US" dirty="0"/>
              <a:t>Kaiser Permanente </a:t>
            </a:r>
            <a:r>
              <a:rPr lang="en-US" dirty="0" smtClean="0"/>
              <a:t> Northern CA</a:t>
            </a:r>
            <a:endParaRPr lang="en-US" dirty="0" smtClean="0"/>
          </a:p>
          <a:p>
            <a:r>
              <a:rPr lang="en-US" dirty="0" err="1" smtClean="0"/>
              <a:t>SubRx</a:t>
            </a:r>
            <a:r>
              <a:rPr lang="en-US" dirty="0" smtClean="0"/>
              <a:t> INR </a:t>
            </a:r>
            <a:r>
              <a:rPr lang="en-US" dirty="0" err="1" smtClean="0"/>
              <a:t>assoc</a:t>
            </a:r>
            <a:r>
              <a:rPr lang="en-US" dirty="0" smtClean="0"/>
              <a:t> with </a:t>
            </a:r>
            <a:r>
              <a:rPr lang="en-US" dirty="0" err="1" smtClean="0"/>
              <a:t>Inc</a:t>
            </a:r>
            <a:r>
              <a:rPr lang="en-US" dirty="0" smtClean="0"/>
              <a:t> stroke severity, </a:t>
            </a:r>
            <a:r>
              <a:rPr lang="en-US" dirty="0" err="1" smtClean="0"/>
              <a:t>inc</a:t>
            </a:r>
            <a:r>
              <a:rPr lang="en-US" dirty="0" smtClean="0"/>
              <a:t> mortality and no fewer </a:t>
            </a:r>
            <a:r>
              <a:rPr lang="en-US" dirty="0" smtClean="0"/>
              <a:t>ICH</a:t>
            </a:r>
          </a:p>
        </p:txBody>
      </p:sp>
      <p:sp>
        <p:nvSpPr>
          <p:cNvPr id="4" name="TextBox 3"/>
          <p:cNvSpPr txBox="1"/>
          <p:nvPr/>
        </p:nvSpPr>
        <p:spPr>
          <a:xfrm>
            <a:off x="6324600" y="5003800"/>
            <a:ext cx="2742871" cy="369332"/>
          </a:xfrm>
          <a:prstGeom prst="rect">
            <a:avLst/>
          </a:prstGeom>
          <a:solidFill>
            <a:schemeClr val="accent3"/>
          </a:solidFill>
        </p:spPr>
        <p:txBody>
          <a:bodyPr wrap="none" rtlCol="0">
            <a:spAutoFit/>
          </a:bodyPr>
          <a:lstStyle/>
          <a:p>
            <a:r>
              <a:rPr lang="en-US" dirty="0" smtClean="0"/>
              <a:t>Threshold of Increased ICH</a:t>
            </a:r>
            <a:endParaRPr lang="en-US" dirty="0"/>
          </a:p>
        </p:txBody>
      </p:sp>
      <p:cxnSp>
        <p:nvCxnSpPr>
          <p:cNvPr id="6" name="Curved Connector 5"/>
          <p:cNvCxnSpPr/>
          <p:nvPr/>
        </p:nvCxnSpPr>
        <p:spPr>
          <a:xfrm rot="10800000">
            <a:off x="5260848" y="5156200"/>
            <a:ext cx="1063752" cy="12700"/>
          </a:xfrm>
          <a:prstGeom prst="curvedConnector3">
            <a:avLst/>
          </a:prstGeom>
          <a:ln>
            <a:solidFill>
              <a:srgbClr val="E2751D"/>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201" y="4902199"/>
            <a:ext cx="4803646" cy="470933"/>
          </a:xfrm>
          <a:prstGeom prst="rect">
            <a:avLst/>
          </a:prstGeom>
          <a:noFill/>
          <a:ln>
            <a:solidFill>
              <a:srgbClr val="E275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1148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31" y="911131"/>
            <a:ext cx="6002769" cy="51961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800" b="1" dirty="0">
                <a:solidFill>
                  <a:srgbClr val="FFFFFF"/>
                </a:solidFill>
                <a:cs typeface="Arial Unicode MS" charset="0"/>
              </a:rPr>
              <a:t>Severity </a:t>
            </a:r>
            <a:r>
              <a:rPr lang="en-US" sz="2800" b="1" dirty="0" smtClean="0">
                <a:solidFill>
                  <a:srgbClr val="FFFFFF"/>
                </a:solidFill>
                <a:cs typeface="Arial Unicode MS" charset="0"/>
              </a:rPr>
              <a:t>of stroke, according </a:t>
            </a:r>
            <a:r>
              <a:rPr lang="en-US" sz="2800" b="1" dirty="0">
                <a:solidFill>
                  <a:srgbClr val="FFFFFF"/>
                </a:solidFill>
                <a:cs typeface="Arial Unicode MS" charset="0"/>
              </a:rPr>
              <a:t>to </a:t>
            </a:r>
            <a:r>
              <a:rPr lang="en-US" sz="2800" b="1" dirty="0" smtClean="0">
                <a:solidFill>
                  <a:srgbClr val="FFFFFF"/>
                </a:solidFill>
                <a:cs typeface="Arial Unicode MS" charset="0"/>
              </a:rPr>
              <a:t>the intensity of blood-thinner</a:t>
            </a:r>
            <a:endParaRPr lang="en-US" sz="2800" b="1" dirty="0">
              <a:solidFill>
                <a:srgbClr val="FFFFFF"/>
              </a:solidFill>
              <a:cs typeface="Arial Unicode MS" charset="0"/>
            </a:endParaRPr>
          </a:p>
        </p:txBody>
      </p:sp>
      <p:sp>
        <p:nvSpPr>
          <p:cNvPr id="3076" name="Text Box 4"/>
          <p:cNvSpPr txBox="1">
            <a:spLocks noChangeArrowheads="1"/>
          </p:cNvSpPr>
          <p:nvPr/>
        </p:nvSpPr>
        <p:spPr bwMode="auto">
          <a:xfrm>
            <a:off x="1782330" y="6314516"/>
            <a:ext cx="4681682"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a:cs typeface="Arial Unicode MS" charset="0"/>
              </a:rPr>
              <a:t>Hylek EM et al. N Engl J Med 2003;349:1019-1026.</a:t>
            </a:r>
          </a:p>
        </p:txBody>
      </p:sp>
      <p:sp>
        <p:nvSpPr>
          <p:cNvPr id="3" name="Oval 2"/>
          <p:cNvSpPr/>
          <p:nvPr/>
        </p:nvSpPr>
        <p:spPr>
          <a:xfrm>
            <a:off x="4229100" y="1689100"/>
            <a:ext cx="1841500" cy="4316542"/>
          </a:xfrm>
          <a:prstGeom prst="ellipse">
            <a:avLst/>
          </a:prstGeom>
          <a:noFill/>
          <a:ln w="190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464012" y="1539269"/>
            <a:ext cx="2451388" cy="1200329"/>
          </a:xfrm>
          <a:prstGeom prst="rect">
            <a:avLst/>
          </a:prstGeom>
          <a:solidFill>
            <a:schemeClr val="bg2">
              <a:lumMod val="75000"/>
              <a:lumOff val="25000"/>
            </a:schemeClr>
          </a:solidFill>
          <a:ln>
            <a:solidFill>
              <a:schemeClr val="accent3"/>
            </a:solidFill>
          </a:ln>
        </p:spPr>
        <p:txBody>
          <a:bodyPr wrap="square" rtlCol="0">
            <a:spAutoFit/>
          </a:bodyPr>
          <a:lstStyle/>
          <a:p>
            <a:r>
              <a:rPr lang="en-US" dirty="0" smtClean="0"/>
              <a:t>Adequate blood-thinning </a:t>
            </a:r>
            <a:r>
              <a:rPr lang="en-US" dirty="0" err="1" smtClean="0"/>
              <a:t>assoc</a:t>
            </a:r>
            <a:r>
              <a:rPr lang="en-US" dirty="0" smtClean="0"/>
              <a:t> with less severe neurologic events</a:t>
            </a:r>
            <a:endParaRPr lang="en-US" dirty="0"/>
          </a:p>
        </p:txBody>
      </p:sp>
      <p:cxnSp>
        <p:nvCxnSpPr>
          <p:cNvPr id="6" name="Curved Connector 5"/>
          <p:cNvCxnSpPr/>
          <p:nvPr/>
        </p:nvCxnSpPr>
        <p:spPr>
          <a:xfrm rot="10800000" flipV="1">
            <a:off x="6159500" y="2857499"/>
            <a:ext cx="1552956" cy="891931"/>
          </a:xfrm>
          <a:prstGeom prst="curvedConnector3">
            <a:avLst/>
          </a:prstGeom>
          <a:ln>
            <a:solidFill>
              <a:srgbClr val="E2751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67513"/>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 y="439738"/>
            <a:ext cx="8703945" cy="6227922"/>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069" y="3358992"/>
            <a:ext cx="980123" cy="193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201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Stroke in AF</a:t>
            </a:r>
            <a:br>
              <a:rPr lang="en-US" dirty="0"/>
            </a:br>
            <a:r>
              <a:rPr lang="en-US" dirty="0" smtClean="0"/>
              <a:t>Myths</a:t>
            </a:r>
            <a:endParaRPr lang="en-US" dirty="0"/>
          </a:p>
        </p:txBody>
      </p:sp>
      <p:sp>
        <p:nvSpPr>
          <p:cNvPr id="5" name="Content Placeholder 4"/>
          <p:cNvSpPr>
            <a:spLocks noGrp="1"/>
          </p:cNvSpPr>
          <p:nvPr>
            <p:ph idx="1"/>
          </p:nvPr>
        </p:nvSpPr>
        <p:spPr>
          <a:xfrm>
            <a:off x="457200" y="1913467"/>
            <a:ext cx="8229600" cy="4521200"/>
          </a:xfrm>
        </p:spPr>
        <p:txBody>
          <a:bodyPr>
            <a:normAutofit fontScale="70000" lnSpcReduction="20000"/>
          </a:bodyPr>
          <a:lstStyle/>
          <a:p>
            <a:pPr marL="514350" indent="-514350">
              <a:buFont typeface="+mj-lt"/>
              <a:buAutoNum type="arabicPeriod"/>
            </a:pPr>
            <a:r>
              <a:rPr lang="en-US" b="1" dirty="0" smtClean="0"/>
              <a:t>Rhythm-control </a:t>
            </a:r>
            <a:r>
              <a:rPr lang="en-US" b="1" dirty="0" smtClean="0"/>
              <a:t>strategies </a:t>
            </a:r>
            <a:r>
              <a:rPr lang="en-US" dirty="0" smtClean="0"/>
              <a:t>prevent stroke</a:t>
            </a:r>
          </a:p>
          <a:p>
            <a:pPr marL="514350" indent="-514350">
              <a:buFont typeface="+mj-lt"/>
              <a:buAutoNum type="arabicPeriod"/>
            </a:pPr>
            <a:r>
              <a:rPr lang="en-US" b="1" dirty="0" smtClean="0"/>
              <a:t>Running the INR on the low side </a:t>
            </a:r>
            <a:r>
              <a:rPr lang="en-US" dirty="0" smtClean="0"/>
              <a:t>(&lt; 2) is an effective strategy for </a:t>
            </a:r>
            <a:r>
              <a:rPr lang="en-US" dirty="0" smtClean="0"/>
              <a:t>lowering </a:t>
            </a:r>
            <a:r>
              <a:rPr lang="en-US" dirty="0" smtClean="0"/>
              <a:t>risk of </a:t>
            </a:r>
            <a:r>
              <a:rPr lang="en-US" dirty="0" smtClean="0"/>
              <a:t>bleeding and still getting some stroke prevention</a:t>
            </a:r>
            <a:endParaRPr lang="en-US" dirty="0" smtClean="0"/>
          </a:p>
          <a:p>
            <a:pPr marL="514350" indent="-514350">
              <a:buFont typeface="+mj-lt"/>
              <a:buAutoNum type="arabicPeriod"/>
            </a:pPr>
            <a:r>
              <a:rPr lang="en-US" dirty="0" smtClean="0">
                <a:solidFill>
                  <a:schemeClr val="accent3"/>
                </a:solidFill>
              </a:rPr>
              <a:t>Intermittent AF confers less stroke risk than permanent AF</a:t>
            </a:r>
          </a:p>
          <a:p>
            <a:pPr marL="514350" indent="-514350">
              <a:buFont typeface="+mj-lt"/>
              <a:buAutoNum type="arabicPeriod"/>
            </a:pPr>
            <a:r>
              <a:rPr lang="en-US" b="1" dirty="0" smtClean="0"/>
              <a:t>Aspirin </a:t>
            </a:r>
            <a:r>
              <a:rPr lang="en-US" dirty="0" smtClean="0"/>
              <a:t>offers the elderly AF patient a safer and effective strategy of stroke prevention</a:t>
            </a:r>
            <a:endParaRPr lang="en-US" dirty="0"/>
          </a:p>
          <a:p>
            <a:pPr marL="0" indent="0">
              <a:buNone/>
            </a:pPr>
            <a:r>
              <a:rPr lang="en-US" dirty="0"/>
              <a:t>	</a:t>
            </a:r>
            <a:r>
              <a:rPr lang="en-US" dirty="0" smtClean="0"/>
              <a:t>-</a:t>
            </a:r>
            <a:r>
              <a:rPr lang="en-US" dirty="0" smtClean="0"/>
              <a:t>BAFTA</a:t>
            </a:r>
          </a:p>
          <a:p>
            <a:pPr marL="0" indent="0">
              <a:buNone/>
            </a:pPr>
            <a:r>
              <a:rPr lang="en-US" dirty="0"/>
              <a:t>	</a:t>
            </a:r>
            <a:r>
              <a:rPr lang="en-US" dirty="0" smtClean="0"/>
              <a:t>-AVEROS</a:t>
            </a:r>
          </a:p>
          <a:p>
            <a:pPr marL="0" indent="0">
              <a:buNone/>
            </a:pPr>
            <a:r>
              <a:rPr lang="en-US" dirty="0"/>
              <a:t>	</a:t>
            </a:r>
            <a:r>
              <a:rPr lang="en-US" dirty="0" smtClean="0"/>
              <a:t>-Danish Registry study (10-11)</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2812385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Disclosures</a:t>
            </a:r>
            <a:endParaRPr lang="en-US" dirty="0"/>
          </a:p>
        </p:txBody>
      </p:sp>
      <p:sp>
        <p:nvSpPr>
          <p:cNvPr id="5" name="Subtitle 4"/>
          <p:cNvSpPr>
            <a:spLocks noGrp="1"/>
          </p:cNvSpPr>
          <p:nvPr>
            <p:ph type="subTitle" idx="1"/>
          </p:nvPr>
        </p:nvSpPr>
        <p:spPr/>
        <p:txBody>
          <a:bodyPr/>
          <a:lstStyle/>
          <a:p>
            <a:r>
              <a:rPr lang="en-US" dirty="0" smtClean="0"/>
              <a:t>None</a:t>
            </a:r>
            <a:endParaRPr lang="en-US" dirty="0"/>
          </a:p>
        </p:txBody>
      </p:sp>
    </p:spTree>
    <p:extLst>
      <p:ext uri="{BB962C8B-B14F-4D97-AF65-F5344CB8AC3E}">
        <p14:creationId xmlns:p14="http://schemas.microsoft.com/office/powerpoint/2010/main" val="28549495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Stroke Risk: Intermittent AF versus Persistent/Permanent</a:t>
            </a:r>
            <a:endParaRPr lang="en-US" dirty="0"/>
          </a:p>
        </p:txBody>
      </p:sp>
      <p:sp>
        <p:nvSpPr>
          <p:cNvPr id="7" name="Content Placeholder 6"/>
          <p:cNvSpPr>
            <a:spLocks noGrp="1"/>
          </p:cNvSpPr>
          <p:nvPr>
            <p:ph idx="1"/>
          </p:nvPr>
        </p:nvSpPr>
        <p:spPr>
          <a:xfrm>
            <a:off x="457200" y="2878666"/>
            <a:ext cx="8229600" cy="3030163"/>
          </a:xfrm>
        </p:spPr>
        <p:txBody>
          <a:bodyPr/>
          <a:lstStyle/>
          <a:p>
            <a:r>
              <a:rPr lang="en-US" i="1" dirty="0"/>
              <a:t>Patients with paroxysmal AF should be regarded as having a stroke risk similar to those with persistent or permanent AF, in the presence of risk factors.</a:t>
            </a:r>
          </a:p>
        </p:txBody>
      </p:sp>
      <p:sp>
        <p:nvSpPr>
          <p:cNvPr id="8" name="TextBox 7"/>
          <p:cNvSpPr txBox="1"/>
          <p:nvPr/>
        </p:nvSpPr>
        <p:spPr>
          <a:xfrm>
            <a:off x="2624666" y="2027479"/>
            <a:ext cx="3667590" cy="584776"/>
          </a:xfrm>
          <a:prstGeom prst="rect">
            <a:avLst/>
          </a:prstGeom>
          <a:noFill/>
          <a:ln>
            <a:solidFill>
              <a:schemeClr val="accent3"/>
            </a:solidFill>
          </a:ln>
        </p:spPr>
        <p:txBody>
          <a:bodyPr wrap="none" rtlCol="0">
            <a:spAutoFit/>
          </a:bodyPr>
          <a:lstStyle/>
          <a:p>
            <a:r>
              <a:rPr lang="en-US" sz="3200" dirty="0" smtClean="0"/>
              <a:t>European Guidelines </a:t>
            </a:r>
            <a:endParaRPr lang="en-US" sz="3200" dirty="0"/>
          </a:p>
        </p:txBody>
      </p:sp>
    </p:spTree>
    <p:extLst>
      <p:ext uri="{BB962C8B-B14F-4D97-AF65-F5344CB8AC3E}">
        <p14:creationId xmlns:p14="http://schemas.microsoft.com/office/powerpoint/2010/main" val="14483835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Stroke in AF</a:t>
            </a:r>
            <a:br>
              <a:rPr lang="en-US" dirty="0"/>
            </a:br>
            <a:r>
              <a:rPr lang="en-US" dirty="0" smtClean="0"/>
              <a:t>Myths</a:t>
            </a:r>
            <a:endParaRPr lang="en-US" dirty="0"/>
          </a:p>
        </p:txBody>
      </p:sp>
      <p:sp>
        <p:nvSpPr>
          <p:cNvPr id="5" name="Content Placeholder 4"/>
          <p:cNvSpPr>
            <a:spLocks noGrp="1"/>
          </p:cNvSpPr>
          <p:nvPr>
            <p:ph idx="1"/>
          </p:nvPr>
        </p:nvSpPr>
        <p:spPr>
          <a:xfrm>
            <a:off x="457200" y="1913467"/>
            <a:ext cx="8229600" cy="4521200"/>
          </a:xfrm>
        </p:spPr>
        <p:txBody>
          <a:bodyPr>
            <a:normAutofit fontScale="70000" lnSpcReduction="20000"/>
          </a:bodyPr>
          <a:lstStyle/>
          <a:p>
            <a:pPr marL="514350" indent="-514350">
              <a:buFont typeface="+mj-lt"/>
              <a:buAutoNum type="arabicPeriod"/>
            </a:pPr>
            <a:r>
              <a:rPr lang="en-US" b="1" dirty="0" smtClean="0"/>
              <a:t>Rhythm-control </a:t>
            </a:r>
            <a:r>
              <a:rPr lang="en-US" b="1" dirty="0" smtClean="0"/>
              <a:t>strategies </a:t>
            </a:r>
            <a:r>
              <a:rPr lang="en-US" dirty="0" smtClean="0"/>
              <a:t>prevent stroke</a:t>
            </a:r>
          </a:p>
          <a:p>
            <a:pPr marL="514350" indent="-514350">
              <a:buFont typeface="+mj-lt"/>
              <a:buAutoNum type="arabicPeriod"/>
            </a:pPr>
            <a:r>
              <a:rPr lang="en-US" b="1" dirty="0" smtClean="0"/>
              <a:t>Running the INR on the low side </a:t>
            </a:r>
            <a:r>
              <a:rPr lang="en-US" dirty="0" smtClean="0"/>
              <a:t>(&lt; 2) is an effective strategy for </a:t>
            </a:r>
            <a:r>
              <a:rPr lang="en-US" dirty="0" smtClean="0"/>
              <a:t>lowering </a:t>
            </a:r>
            <a:r>
              <a:rPr lang="en-US" dirty="0" smtClean="0"/>
              <a:t>risk of </a:t>
            </a:r>
            <a:r>
              <a:rPr lang="en-US" dirty="0" smtClean="0"/>
              <a:t>bleeding and still getting some stroke prevention</a:t>
            </a:r>
            <a:endParaRPr lang="en-US" dirty="0" smtClean="0"/>
          </a:p>
          <a:p>
            <a:pPr marL="514350" indent="-514350">
              <a:buFont typeface="+mj-lt"/>
              <a:buAutoNum type="arabicPeriod"/>
            </a:pPr>
            <a:r>
              <a:rPr lang="en-US" dirty="0" smtClean="0"/>
              <a:t>Intermittent AF confers less stroke risk than permanent AF</a:t>
            </a:r>
          </a:p>
          <a:p>
            <a:pPr marL="514350" indent="-514350">
              <a:buFont typeface="+mj-lt"/>
              <a:buAutoNum type="arabicPeriod"/>
            </a:pPr>
            <a:r>
              <a:rPr lang="en-US" b="1" dirty="0" smtClean="0">
                <a:solidFill>
                  <a:schemeClr val="accent3"/>
                </a:solidFill>
              </a:rPr>
              <a:t>Aspirin </a:t>
            </a:r>
            <a:r>
              <a:rPr lang="en-US" dirty="0" smtClean="0">
                <a:solidFill>
                  <a:schemeClr val="accent3"/>
                </a:solidFill>
              </a:rPr>
              <a:t>offers the (elderly) AF patient a safer and equally effective strategy for preventing stroke</a:t>
            </a:r>
          </a:p>
          <a:p>
            <a:pPr marL="0" indent="0">
              <a:buNone/>
            </a:pPr>
            <a:r>
              <a:rPr lang="en-US" dirty="0"/>
              <a:t>	</a:t>
            </a:r>
            <a:r>
              <a:rPr lang="en-US" dirty="0" smtClean="0"/>
              <a:t>-BAFTA</a:t>
            </a:r>
          </a:p>
          <a:p>
            <a:pPr marL="0" indent="0">
              <a:buNone/>
            </a:pPr>
            <a:r>
              <a:rPr lang="en-US" dirty="0"/>
              <a:t>	</a:t>
            </a:r>
            <a:r>
              <a:rPr lang="en-US" dirty="0" smtClean="0"/>
              <a:t>-AVEROS</a:t>
            </a:r>
          </a:p>
          <a:p>
            <a:pPr marL="0" indent="0">
              <a:buNone/>
            </a:pPr>
            <a:r>
              <a:rPr lang="en-US" dirty="0"/>
              <a:t>	</a:t>
            </a:r>
            <a:r>
              <a:rPr lang="en-US" dirty="0" smtClean="0"/>
              <a:t>-Danish Registry study (October 2011)</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2812385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BAFTA Trial (2007)</a:t>
            </a:r>
            <a:endParaRPr lang="en-US" dirty="0"/>
          </a:p>
        </p:txBody>
      </p:sp>
      <p:sp>
        <p:nvSpPr>
          <p:cNvPr id="11" name="Content Placeholder 10"/>
          <p:cNvSpPr>
            <a:spLocks noGrp="1"/>
          </p:cNvSpPr>
          <p:nvPr>
            <p:ph sz="half" idx="1"/>
          </p:nvPr>
        </p:nvSpPr>
        <p:spPr>
          <a:xfrm>
            <a:off x="152400" y="1237378"/>
            <a:ext cx="3877733" cy="4888786"/>
          </a:xfrm>
        </p:spPr>
        <p:txBody>
          <a:bodyPr>
            <a:normAutofit fontScale="85000" lnSpcReduction="10000"/>
          </a:bodyPr>
          <a:lstStyle/>
          <a:p>
            <a:r>
              <a:rPr lang="en-US" dirty="0" smtClean="0"/>
              <a:t>Real-world cohort of </a:t>
            </a:r>
            <a:r>
              <a:rPr lang="en-US" dirty="0" smtClean="0"/>
              <a:t>975 elderly </a:t>
            </a:r>
            <a:r>
              <a:rPr lang="en-US" dirty="0" smtClean="0"/>
              <a:t>patients </a:t>
            </a:r>
            <a:r>
              <a:rPr lang="en-US" dirty="0" smtClean="0"/>
              <a:t>(&gt;75 years) w</a:t>
            </a:r>
            <a:r>
              <a:rPr lang="en-US" dirty="0" smtClean="0"/>
              <a:t>/</a:t>
            </a:r>
            <a:r>
              <a:rPr lang="en-US" dirty="0" smtClean="0"/>
              <a:t>AF (Private practice)</a:t>
            </a:r>
            <a:endParaRPr lang="en-US" dirty="0" smtClean="0"/>
          </a:p>
          <a:p>
            <a:r>
              <a:rPr lang="en-US" sz="3000" dirty="0" smtClean="0">
                <a:solidFill>
                  <a:srgbClr val="E2751D"/>
                </a:solidFill>
              </a:rPr>
              <a:t>OAC </a:t>
            </a:r>
            <a:r>
              <a:rPr lang="en-US" sz="3000" dirty="0" err="1" smtClean="0">
                <a:solidFill>
                  <a:srgbClr val="E2751D"/>
                </a:solidFill>
              </a:rPr>
              <a:t>vs</a:t>
            </a:r>
            <a:r>
              <a:rPr lang="en-US" sz="3000" dirty="0" smtClean="0">
                <a:solidFill>
                  <a:srgbClr val="E2751D"/>
                </a:solidFill>
              </a:rPr>
              <a:t> ASA</a:t>
            </a:r>
          </a:p>
          <a:p>
            <a:r>
              <a:rPr lang="en-US" dirty="0" smtClean="0"/>
              <a:t>Far f</a:t>
            </a:r>
            <a:r>
              <a:rPr lang="en-US" dirty="0" smtClean="0"/>
              <a:t>ewer </a:t>
            </a:r>
            <a:r>
              <a:rPr lang="en-US" dirty="0" smtClean="0"/>
              <a:t>strokes with OAC (RR =52%)</a:t>
            </a:r>
          </a:p>
          <a:p>
            <a:r>
              <a:rPr lang="en-US" i="1" u="sng" dirty="0" smtClean="0"/>
              <a:t>No differences in ICH or bleeding</a:t>
            </a:r>
          </a:p>
          <a:p>
            <a:endParaRPr lang="en-US" dirty="0"/>
          </a:p>
        </p:txBody>
      </p:sp>
      <p:sp>
        <p:nvSpPr>
          <p:cNvPr id="12" name="Content Placeholder 11"/>
          <p:cNvSpPr>
            <a:spLocks noGrp="1"/>
          </p:cNvSpPr>
          <p:nvPr>
            <p:ph sz="half" idx="2"/>
          </p:nvPr>
        </p:nvSpPr>
        <p:spPr/>
        <p:txBody>
          <a:bodyPr>
            <a:normAutofit fontScale="85000" lnSpcReduction="10000"/>
          </a:bodyPr>
          <a:lstStyle/>
          <a:p>
            <a:endParaRPr lang="en-US"/>
          </a:p>
        </p:txBody>
      </p:sp>
      <p:pic>
        <p:nvPicPr>
          <p:cNvPr id="7" name="Picture 6" descr="Screen shot 2011-10-19 at 2.23.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667" y="1017245"/>
            <a:ext cx="4995333" cy="5417423"/>
          </a:xfrm>
          <a:prstGeom prst="rect">
            <a:avLst/>
          </a:prstGeom>
        </p:spPr>
      </p:pic>
      <p:sp>
        <p:nvSpPr>
          <p:cNvPr id="2" name="TextBox 1"/>
          <p:cNvSpPr txBox="1"/>
          <p:nvPr/>
        </p:nvSpPr>
        <p:spPr>
          <a:xfrm>
            <a:off x="-508000" y="45042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005456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18666" y="94377"/>
            <a:ext cx="3725334" cy="1143000"/>
          </a:xfrm>
        </p:spPr>
        <p:txBody>
          <a:bodyPr>
            <a:noAutofit/>
          </a:bodyPr>
          <a:lstStyle/>
          <a:p>
            <a:r>
              <a:rPr lang="en-US" sz="3200" dirty="0" smtClean="0"/>
              <a:t>Effect of Age on Stroke Prevention RX in AF</a:t>
            </a:r>
            <a:br>
              <a:rPr lang="en-US" sz="3200" dirty="0" smtClean="0"/>
            </a:br>
            <a:r>
              <a:rPr lang="en-US" sz="3200" dirty="0" smtClean="0"/>
              <a:t>(2009-Stroke)</a:t>
            </a:r>
            <a:endParaRPr lang="en-US" sz="3200" dirty="0"/>
          </a:p>
        </p:txBody>
      </p:sp>
      <p:sp>
        <p:nvSpPr>
          <p:cNvPr id="8" name="Content Placeholder 7"/>
          <p:cNvSpPr>
            <a:spLocks noGrp="1"/>
          </p:cNvSpPr>
          <p:nvPr>
            <p:ph idx="1"/>
          </p:nvPr>
        </p:nvSpPr>
        <p:spPr>
          <a:xfrm>
            <a:off x="203200" y="3733800"/>
            <a:ext cx="5842000" cy="2235200"/>
          </a:xfrm>
        </p:spPr>
        <p:txBody>
          <a:bodyPr>
            <a:noAutofit/>
          </a:bodyPr>
          <a:lstStyle/>
          <a:p>
            <a:r>
              <a:rPr lang="en-US" sz="1400" dirty="0" smtClean="0"/>
              <a:t>Meta-Analysis of 8000+ patients from RCT of  OAC and ASA</a:t>
            </a:r>
          </a:p>
          <a:p>
            <a:r>
              <a:rPr lang="en-US" sz="1800" dirty="0" smtClean="0"/>
              <a:t>Results:</a:t>
            </a:r>
          </a:p>
          <a:p>
            <a:pPr lvl="1"/>
            <a:r>
              <a:rPr lang="en-US" sz="1200" dirty="0" smtClean="0"/>
              <a:t>Relative </a:t>
            </a:r>
            <a:r>
              <a:rPr lang="en-US" sz="1200" dirty="0" smtClean="0"/>
              <a:t>benefit of OAC did not vary by age</a:t>
            </a:r>
          </a:p>
          <a:p>
            <a:pPr lvl="1"/>
            <a:r>
              <a:rPr lang="en-US" sz="1200" dirty="0" smtClean="0"/>
              <a:t>Increased bleeding risk with OAC was far smaller </a:t>
            </a:r>
            <a:r>
              <a:rPr lang="en-US" sz="1200" dirty="0" smtClean="0"/>
              <a:t>than </a:t>
            </a:r>
            <a:r>
              <a:rPr lang="en-US" sz="1200" dirty="0" smtClean="0"/>
              <a:t>beneficial reduction in stroke</a:t>
            </a:r>
          </a:p>
          <a:p>
            <a:pPr lvl="1"/>
            <a:r>
              <a:rPr lang="en-US" sz="1200" dirty="0" smtClean="0"/>
              <a:t>Relative benefit of ASA decreased </a:t>
            </a:r>
            <a:r>
              <a:rPr lang="en-US" sz="1200" dirty="0" smtClean="0"/>
              <a:t>with increasing age. </a:t>
            </a:r>
            <a:endParaRPr lang="en-US" sz="1200" dirty="0" smtClean="0"/>
          </a:p>
          <a:p>
            <a:r>
              <a:rPr lang="en-US" sz="1800" dirty="0" smtClean="0"/>
              <a:t>Conclusion:</a:t>
            </a:r>
          </a:p>
          <a:p>
            <a:endParaRPr lang="en-US" sz="1600" b="1" i="1" dirty="0"/>
          </a:p>
        </p:txBody>
      </p:sp>
      <p:pic>
        <p:nvPicPr>
          <p:cNvPr id="7" name="Picture 6" descr="Screen shot 2011-10-19 at 2.51.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549899" cy="3318332"/>
          </a:xfrm>
          <a:prstGeom prst="rect">
            <a:avLst/>
          </a:prstGeom>
        </p:spPr>
      </p:pic>
      <p:sp>
        <p:nvSpPr>
          <p:cNvPr id="2" name="TextBox 1"/>
          <p:cNvSpPr txBox="1"/>
          <p:nvPr/>
        </p:nvSpPr>
        <p:spPr>
          <a:xfrm>
            <a:off x="5394452" y="5008314"/>
            <a:ext cx="3301999" cy="1692771"/>
          </a:xfrm>
          <a:prstGeom prst="rect">
            <a:avLst/>
          </a:prstGeom>
          <a:solidFill>
            <a:schemeClr val="accent2">
              <a:lumMod val="75000"/>
            </a:schemeClr>
          </a:solidFill>
          <a:ln>
            <a:noFill/>
          </a:ln>
        </p:spPr>
        <p:txBody>
          <a:bodyPr wrap="square" rtlCol="0">
            <a:spAutoFit/>
          </a:bodyPr>
          <a:lstStyle/>
          <a:p>
            <a:pPr marL="0" lvl="1" algn="ctr"/>
            <a:r>
              <a:rPr lang="en-US" sz="2000" b="1" i="1" dirty="0">
                <a:solidFill>
                  <a:srgbClr val="E2751D"/>
                </a:solidFill>
              </a:rPr>
              <a:t>Because stroke risk increases with age, the absolute benefit of OAC increases as patients age</a:t>
            </a:r>
          </a:p>
          <a:p>
            <a:endParaRPr lang="en-US" sz="2400" dirty="0"/>
          </a:p>
        </p:txBody>
      </p:sp>
      <p:cxnSp>
        <p:nvCxnSpPr>
          <p:cNvPr id="4" name="Curved Connector 3"/>
          <p:cNvCxnSpPr/>
          <p:nvPr/>
        </p:nvCxnSpPr>
        <p:spPr>
          <a:xfrm>
            <a:off x="1993900" y="5854700"/>
            <a:ext cx="3400552" cy="114300"/>
          </a:xfrm>
          <a:prstGeom prst="curvedConnector3">
            <a:avLst>
              <a:gd name="adj1" fmla="val 40663"/>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6278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99" y="984172"/>
            <a:ext cx="4148667" cy="58738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4665807" y="5852973"/>
            <a:ext cx="3596409"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dirty="0">
                <a:cs typeface="Arial Unicode MS" charset="0"/>
              </a:rPr>
              <a:t>Connolly SJ et al. N </a:t>
            </a:r>
            <a:r>
              <a:rPr lang="en-US" sz="1100" b="1" dirty="0" err="1">
                <a:cs typeface="Arial Unicode MS" charset="0"/>
              </a:rPr>
              <a:t>Engl</a:t>
            </a:r>
            <a:r>
              <a:rPr lang="en-US" sz="1100" b="1" dirty="0">
                <a:cs typeface="Arial Unicode MS" charset="0"/>
              </a:rPr>
              <a:t> J Med 2011;364:806-817.</a:t>
            </a:r>
          </a:p>
        </p:txBody>
      </p:sp>
      <p:sp>
        <p:nvSpPr>
          <p:cNvPr id="2" name="Title 1"/>
          <p:cNvSpPr>
            <a:spLocks noGrp="1"/>
          </p:cNvSpPr>
          <p:nvPr>
            <p:ph type="title"/>
          </p:nvPr>
        </p:nvSpPr>
        <p:spPr>
          <a:xfrm>
            <a:off x="381000" y="112554"/>
            <a:ext cx="8229600" cy="1143000"/>
          </a:xfrm>
        </p:spPr>
        <p:txBody>
          <a:bodyPr/>
          <a:lstStyle/>
          <a:p>
            <a:r>
              <a:rPr lang="en-US" dirty="0" smtClean="0"/>
              <a:t>AVEROS Trial (NEJM 2010)</a:t>
            </a:r>
            <a:endParaRPr lang="en-US" dirty="0"/>
          </a:p>
        </p:txBody>
      </p:sp>
      <p:sp>
        <p:nvSpPr>
          <p:cNvPr id="3" name="Content Placeholder 2"/>
          <p:cNvSpPr>
            <a:spLocks noGrp="1"/>
          </p:cNvSpPr>
          <p:nvPr>
            <p:ph sz="half" idx="1"/>
          </p:nvPr>
        </p:nvSpPr>
        <p:spPr/>
        <p:txBody>
          <a:bodyPr>
            <a:normAutofit fontScale="85000" lnSpcReduction="10000"/>
          </a:bodyPr>
          <a:lstStyle/>
          <a:p>
            <a:endParaRPr lang="en-US" dirty="0"/>
          </a:p>
        </p:txBody>
      </p:sp>
      <p:sp>
        <p:nvSpPr>
          <p:cNvPr id="4" name="Content Placeholder 3"/>
          <p:cNvSpPr>
            <a:spLocks noGrp="1"/>
          </p:cNvSpPr>
          <p:nvPr>
            <p:ph sz="half" idx="2"/>
          </p:nvPr>
        </p:nvSpPr>
        <p:spPr>
          <a:xfrm>
            <a:off x="4648200" y="1600200"/>
            <a:ext cx="3962400" cy="3716867"/>
          </a:xfrm>
        </p:spPr>
        <p:txBody>
          <a:bodyPr>
            <a:normAutofit fontScale="85000" lnSpcReduction="10000"/>
          </a:bodyPr>
          <a:lstStyle/>
          <a:p>
            <a:r>
              <a:rPr lang="en-US" dirty="0" smtClean="0"/>
              <a:t>5000+ warfarin-unsuitable AF patients randomized to Apixaban or ASA</a:t>
            </a:r>
          </a:p>
          <a:p>
            <a:r>
              <a:rPr lang="en-US" dirty="0" smtClean="0"/>
              <a:t>Apixaban sig reduced risk of stroke without an increase in bleeding</a:t>
            </a:r>
          </a:p>
          <a:p>
            <a:endParaRPr lang="en-US" dirty="0"/>
          </a:p>
        </p:txBody>
      </p:sp>
    </p:spTree>
    <p:extLst>
      <p:ext uri="{BB962C8B-B14F-4D97-AF65-F5344CB8AC3E}">
        <p14:creationId xmlns:p14="http://schemas.microsoft.com/office/powerpoint/2010/main" val="30786545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61468" y="94377"/>
            <a:ext cx="4030132" cy="2123890"/>
          </a:xfrm>
        </p:spPr>
        <p:txBody>
          <a:bodyPr>
            <a:noAutofit/>
          </a:bodyPr>
          <a:lstStyle/>
          <a:p>
            <a:r>
              <a:rPr lang="en-US" sz="2400" b="1" i="1" dirty="0">
                <a:solidFill>
                  <a:srgbClr val="E2751D"/>
                </a:solidFill>
              </a:rPr>
              <a:t>Risks of </a:t>
            </a:r>
            <a:r>
              <a:rPr lang="en-US" sz="2400" b="1" i="1" dirty="0" smtClean="0">
                <a:solidFill>
                  <a:srgbClr val="E2751D"/>
                </a:solidFill>
              </a:rPr>
              <a:t>stroke and </a:t>
            </a:r>
            <a:r>
              <a:rPr lang="en-US" sz="2400" b="1" i="1" dirty="0">
                <a:solidFill>
                  <a:srgbClr val="E2751D"/>
                </a:solidFill>
              </a:rPr>
              <a:t>bleeding </a:t>
            </a:r>
            <a:r>
              <a:rPr lang="en-US" sz="2400" b="1" i="1" dirty="0" smtClean="0">
                <a:solidFill>
                  <a:srgbClr val="E2751D"/>
                </a:solidFill>
              </a:rPr>
              <a:t>in patients </a:t>
            </a:r>
            <a:r>
              <a:rPr lang="en-US" sz="2400" b="1" i="1" dirty="0">
                <a:solidFill>
                  <a:srgbClr val="E2751D"/>
                </a:solidFill>
              </a:rPr>
              <a:t>with </a:t>
            </a:r>
            <a:r>
              <a:rPr lang="en-US" sz="2400" b="1" i="1" dirty="0" smtClean="0">
                <a:solidFill>
                  <a:srgbClr val="E2751D"/>
                </a:solidFill>
              </a:rPr>
              <a:t>AF: </a:t>
            </a:r>
            <a:r>
              <a:rPr lang="en-US" sz="2400" b="1" i="1" dirty="0">
                <a:solidFill>
                  <a:srgbClr val="E2751D"/>
                </a:solidFill>
              </a:rPr>
              <a:t>A net clinical benefit analysis using a 'real world' nationwide cohort study</a:t>
            </a:r>
            <a:r>
              <a:rPr lang="en-US" sz="2400" b="1" i="1" dirty="0" smtClean="0">
                <a:solidFill>
                  <a:srgbClr val="E2751D"/>
                </a:solidFill>
              </a:rPr>
              <a:t>.</a:t>
            </a:r>
            <a:br>
              <a:rPr lang="en-US" sz="2400" b="1" i="1" dirty="0" smtClean="0">
                <a:solidFill>
                  <a:srgbClr val="E2751D"/>
                </a:solidFill>
              </a:rPr>
            </a:br>
            <a:r>
              <a:rPr lang="en-US" sz="2400" b="1" i="1" dirty="0" smtClean="0">
                <a:solidFill>
                  <a:srgbClr val="E2751D"/>
                </a:solidFill>
              </a:rPr>
              <a:t>(2011)</a:t>
            </a:r>
            <a:endParaRPr lang="en-US" sz="2400" i="1" dirty="0">
              <a:solidFill>
                <a:srgbClr val="E2751D"/>
              </a:solidFill>
            </a:endParaRPr>
          </a:p>
        </p:txBody>
      </p:sp>
      <p:sp>
        <p:nvSpPr>
          <p:cNvPr id="7" name="Content Placeholder 6"/>
          <p:cNvSpPr>
            <a:spLocks noGrp="1"/>
          </p:cNvSpPr>
          <p:nvPr>
            <p:ph idx="1"/>
          </p:nvPr>
        </p:nvSpPr>
        <p:spPr>
          <a:xfrm>
            <a:off x="457200" y="2878666"/>
            <a:ext cx="8229600" cy="3674533"/>
          </a:xfrm>
        </p:spPr>
        <p:txBody>
          <a:bodyPr>
            <a:normAutofit fontScale="70000" lnSpcReduction="20000"/>
          </a:bodyPr>
          <a:lstStyle/>
          <a:p>
            <a:r>
              <a:rPr lang="en-US" dirty="0" smtClean="0"/>
              <a:t>132,000 Danish AF patients</a:t>
            </a:r>
          </a:p>
          <a:p>
            <a:pPr lvl="1"/>
            <a:r>
              <a:rPr lang="en-US" dirty="0" smtClean="0"/>
              <a:t>F/U 7 days to 12 years</a:t>
            </a:r>
          </a:p>
          <a:p>
            <a:r>
              <a:rPr lang="en-US" dirty="0" smtClean="0"/>
              <a:t>Warfarin alone consistently decreased stroke risk</a:t>
            </a:r>
          </a:p>
          <a:p>
            <a:pPr lvl="1"/>
            <a:r>
              <a:rPr lang="en-US" dirty="0" smtClean="0"/>
              <a:t>Except in very low risk patients (CHADS2 = 0) </a:t>
            </a:r>
          </a:p>
          <a:p>
            <a:r>
              <a:rPr lang="en-US" dirty="0" smtClean="0"/>
              <a:t>ASA ineffective compared to OAC</a:t>
            </a:r>
          </a:p>
          <a:p>
            <a:r>
              <a:rPr lang="en-US" dirty="0" smtClean="0"/>
              <a:t>Bleeding Risk increased with ASA, Warfarin, Combination</a:t>
            </a:r>
          </a:p>
          <a:p>
            <a:pPr lvl="1"/>
            <a:r>
              <a:rPr lang="en-US" dirty="0" smtClean="0"/>
              <a:t>Highest bleeding risk w/combination</a:t>
            </a:r>
          </a:p>
          <a:p>
            <a:pPr lvl="1"/>
            <a:endParaRPr lang="en-US" dirty="0"/>
          </a:p>
        </p:txBody>
      </p:sp>
      <p:pic>
        <p:nvPicPr>
          <p:cNvPr id="5" name="Picture 4" descr="Screen shot 2011-10-19 at 11.33.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77"/>
            <a:ext cx="4961467" cy="2475850"/>
          </a:xfrm>
          <a:prstGeom prst="rect">
            <a:avLst/>
          </a:prstGeom>
        </p:spPr>
      </p:pic>
    </p:spTree>
    <p:extLst>
      <p:ext uri="{BB962C8B-B14F-4D97-AF65-F5344CB8AC3E}">
        <p14:creationId xmlns:p14="http://schemas.microsoft.com/office/powerpoint/2010/main" val="29614494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Despite all the data…</a:t>
            </a:r>
            <a:endParaRPr lang="en-US" dirty="0"/>
          </a:p>
        </p:txBody>
      </p:sp>
      <p:sp>
        <p:nvSpPr>
          <p:cNvPr id="3" name="Content Placeholder 2"/>
          <p:cNvSpPr>
            <a:spLocks noGrp="1"/>
          </p:cNvSpPr>
          <p:nvPr>
            <p:ph idx="1"/>
          </p:nvPr>
        </p:nvSpPr>
        <p:spPr/>
        <p:txBody>
          <a:bodyPr/>
          <a:lstStyle/>
          <a:p>
            <a:r>
              <a:rPr lang="en-US" dirty="0" smtClean="0"/>
              <a:t>ASA is still overused; </a:t>
            </a:r>
          </a:p>
          <a:p>
            <a:r>
              <a:rPr lang="en-US" dirty="0" smtClean="0"/>
              <a:t>Anticoagulants underused;</a:t>
            </a:r>
          </a:p>
          <a:p>
            <a:r>
              <a:rPr lang="en-US" dirty="0" smtClean="0"/>
              <a:t>Patients at highest risk not being anti-coagulated;</a:t>
            </a:r>
          </a:p>
          <a:p>
            <a:r>
              <a:rPr lang="en-US" dirty="0" smtClean="0"/>
              <a:t>Females less aggressively treated</a:t>
            </a:r>
          </a:p>
          <a:p>
            <a:endParaRPr lang="en-US" dirty="0"/>
          </a:p>
        </p:txBody>
      </p:sp>
    </p:spTree>
    <p:extLst>
      <p:ext uri="{BB962C8B-B14F-4D97-AF65-F5344CB8AC3E}">
        <p14:creationId xmlns:p14="http://schemas.microsoft.com/office/powerpoint/2010/main" val="32727254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401"/>
            <a:ext cx="8493120" cy="1035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b="1" dirty="0">
                <a:solidFill>
                  <a:schemeClr val="tx1"/>
                </a:solidFill>
                <a:latin typeface="Arial" charset="0"/>
              </a:rPr>
              <a:t>Percentage of </a:t>
            </a:r>
            <a:r>
              <a:rPr lang="en-GB" b="1" dirty="0" smtClean="0">
                <a:solidFill>
                  <a:schemeClr val="tx1"/>
                </a:solidFill>
                <a:latin typeface="Arial" charset="0"/>
              </a:rPr>
              <a:t>AF </a:t>
            </a:r>
            <a:r>
              <a:rPr lang="en-GB" b="1" dirty="0">
                <a:solidFill>
                  <a:schemeClr val="tx1"/>
                </a:solidFill>
                <a:latin typeface="Arial" charset="0"/>
              </a:rPr>
              <a:t>patients treated with anticoagulant and antiplatelet therapy prior to stroke by CHADS2 score.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40" y="1188124"/>
            <a:ext cx="8493120" cy="4870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371600" y="6205612"/>
            <a:ext cx="5503333" cy="233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800" b="1" dirty="0">
                <a:latin typeface="Arial" charset="0"/>
              </a:rPr>
              <a:t>Lee S et al. BMJ Open 2011;1:e000269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British Medical Journal Publishing Group</a:t>
            </a:r>
          </a:p>
        </p:txBody>
      </p:sp>
      <p:sp>
        <p:nvSpPr>
          <p:cNvPr id="2" name="TextBox 1"/>
          <p:cNvSpPr txBox="1"/>
          <p:nvPr/>
        </p:nvSpPr>
        <p:spPr>
          <a:xfrm>
            <a:off x="6413362" y="4065600"/>
            <a:ext cx="2405197" cy="1015663"/>
          </a:xfrm>
          <a:prstGeom prst="rect">
            <a:avLst/>
          </a:prstGeom>
          <a:noFill/>
        </p:spPr>
        <p:txBody>
          <a:bodyPr wrap="square" rtlCol="0">
            <a:spAutoFit/>
          </a:bodyPr>
          <a:lstStyle/>
          <a:p>
            <a:pPr algn="ctr"/>
            <a:r>
              <a:rPr lang="en-US" sz="2000" b="1" dirty="0" smtClean="0">
                <a:solidFill>
                  <a:schemeClr val="accent3"/>
                </a:solidFill>
              </a:rPr>
              <a:t>32.000 AF  patients in UK from 1999-2008</a:t>
            </a:r>
            <a:endParaRPr lang="en-US" sz="2000" b="1" dirty="0">
              <a:solidFill>
                <a:schemeClr val="accent3"/>
              </a:solidFill>
            </a:endParaRPr>
          </a:p>
        </p:txBody>
      </p:sp>
    </p:spTree>
    <p:extLst>
      <p:ext uri="{BB962C8B-B14F-4D97-AF65-F5344CB8AC3E}">
        <p14:creationId xmlns:p14="http://schemas.microsoft.com/office/powerpoint/2010/main" val="287776518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Deciding on anticoagulation…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48588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6"/>
            <a:ext cx="8229600" cy="934324"/>
          </a:xfrm>
        </p:spPr>
        <p:txBody>
          <a:bodyPr>
            <a:normAutofit fontScale="90000"/>
          </a:bodyPr>
          <a:lstStyle/>
          <a:p>
            <a:r>
              <a:rPr lang="en-US" dirty="0" smtClean="0"/>
              <a:t>Stratification of stroke risk in AF</a:t>
            </a:r>
            <a:br>
              <a:rPr lang="en-US" dirty="0" smtClean="0"/>
            </a:br>
            <a:r>
              <a:rPr lang="en-US" i="1" dirty="0" smtClean="0">
                <a:solidFill>
                  <a:srgbClr val="FF4040"/>
                </a:solidFill>
              </a:rPr>
              <a:t>CHADS2</a:t>
            </a:r>
            <a:br>
              <a:rPr lang="en-US" i="1" dirty="0" smtClean="0">
                <a:solidFill>
                  <a:srgbClr val="FF4040"/>
                </a:solidFill>
              </a:rPr>
            </a:br>
            <a:endParaRPr lang="en-US" sz="2700" i="1" dirty="0">
              <a:solidFill>
                <a:srgbClr val="FF4040"/>
              </a:solidFill>
            </a:endParaRPr>
          </a:p>
        </p:txBody>
      </p:sp>
      <p:sp>
        <p:nvSpPr>
          <p:cNvPr id="9" name="Content Placeholder 8"/>
          <p:cNvSpPr>
            <a:spLocks noGrp="1"/>
          </p:cNvSpPr>
          <p:nvPr>
            <p:ph idx="1"/>
          </p:nvPr>
        </p:nvSpPr>
        <p:spPr>
          <a:xfrm>
            <a:off x="457200" y="2222500"/>
            <a:ext cx="8229600" cy="4178300"/>
          </a:xfrm>
        </p:spPr>
        <p:txBody>
          <a:bodyPr>
            <a:normAutofit fontScale="77500" lnSpcReduction="20000"/>
          </a:bodyPr>
          <a:lstStyle/>
          <a:p>
            <a:r>
              <a:rPr lang="en-US" sz="3300" dirty="0" smtClean="0">
                <a:solidFill>
                  <a:schemeClr val="accent6">
                    <a:lumMod val="60000"/>
                    <a:lumOff val="40000"/>
                  </a:schemeClr>
                </a:solidFill>
              </a:rPr>
              <a:t>C</a:t>
            </a:r>
            <a:r>
              <a:rPr lang="en-US" dirty="0" smtClean="0"/>
              <a:t>ongestive Failure                	1 </a:t>
            </a:r>
          </a:p>
          <a:p>
            <a:pPr lvl="1"/>
            <a:r>
              <a:rPr lang="en-US" dirty="0" smtClean="0"/>
              <a:t>(LV dysfunction) </a:t>
            </a:r>
          </a:p>
          <a:p>
            <a:r>
              <a:rPr lang="en-US" dirty="0" smtClean="0">
                <a:solidFill>
                  <a:srgbClr val="FF4040"/>
                </a:solidFill>
              </a:rPr>
              <a:t>H</a:t>
            </a:r>
            <a:r>
              <a:rPr lang="en-US" dirty="0" smtClean="0"/>
              <a:t>TN	</a:t>
            </a:r>
            <a:r>
              <a:rPr lang="en-US" dirty="0"/>
              <a:t>	</a:t>
            </a:r>
            <a:r>
              <a:rPr lang="en-US" dirty="0" smtClean="0"/>
              <a:t>		1		</a:t>
            </a:r>
          </a:p>
          <a:p>
            <a:r>
              <a:rPr lang="en-US" dirty="0" smtClean="0">
                <a:solidFill>
                  <a:srgbClr val="FF4040"/>
                </a:solidFill>
              </a:rPr>
              <a:t>A</a:t>
            </a:r>
            <a:r>
              <a:rPr lang="en-US" dirty="0" smtClean="0"/>
              <a:t>ge &gt; 75				1</a:t>
            </a:r>
          </a:p>
          <a:p>
            <a:r>
              <a:rPr lang="en-US" dirty="0" smtClean="0">
                <a:solidFill>
                  <a:srgbClr val="FF4040"/>
                </a:solidFill>
              </a:rPr>
              <a:t>D</a:t>
            </a:r>
            <a:r>
              <a:rPr lang="en-US" dirty="0" smtClean="0"/>
              <a:t>iabetes 				1</a:t>
            </a:r>
          </a:p>
          <a:p>
            <a:r>
              <a:rPr lang="en-US" dirty="0" smtClean="0">
                <a:solidFill>
                  <a:srgbClr val="FF4040"/>
                </a:solidFill>
              </a:rPr>
              <a:t>S</a:t>
            </a:r>
            <a:r>
              <a:rPr lang="en-US" dirty="0" smtClean="0"/>
              <a:t>troke (previous stroke /TIA)	2</a:t>
            </a:r>
          </a:p>
          <a:p>
            <a:pPr marL="0" indent="0">
              <a:buNone/>
            </a:pPr>
            <a:r>
              <a:rPr lang="en-US" dirty="0" smtClean="0"/>
              <a:t>	</a:t>
            </a:r>
            <a:endParaRPr lang="en-US" dirty="0"/>
          </a:p>
        </p:txBody>
      </p:sp>
      <p:sp>
        <p:nvSpPr>
          <p:cNvPr id="13" name="TextBox 12"/>
          <p:cNvSpPr txBox="1"/>
          <p:nvPr/>
        </p:nvSpPr>
        <p:spPr>
          <a:xfrm>
            <a:off x="4792133" y="1625600"/>
            <a:ext cx="975748" cy="461665"/>
          </a:xfrm>
          <a:prstGeom prst="rect">
            <a:avLst/>
          </a:prstGeom>
          <a:noFill/>
        </p:spPr>
        <p:txBody>
          <a:bodyPr wrap="none" rtlCol="0">
            <a:spAutoFit/>
          </a:bodyPr>
          <a:lstStyle/>
          <a:p>
            <a:r>
              <a:rPr lang="en-US" sz="2400" dirty="0" smtClean="0"/>
              <a:t>Points</a:t>
            </a:r>
            <a:endParaRPr lang="en-US" sz="2400" dirty="0"/>
          </a:p>
        </p:txBody>
      </p:sp>
      <p:sp>
        <p:nvSpPr>
          <p:cNvPr id="3" name="TextBox 2"/>
          <p:cNvSpPr txBox="1"/>
          <p:nvPr/>
        </p:nvSpPr>
        <p:spPr>
          <a:xfrm>
            <a:off x="3022600" y="6216134"/>
            <a:ext cx="2641600" cy="369332"/>
          </a:xfrm>
          <a:prstGeom prst="rect">
            <a:avLst/>
          </a:prstGeom>
          <a:noFill/>
        </p:spPr>
        <p:txBody>
          <a:bodyPr wrap="square" rtlCol="0">
            <a:spAutoFit/>
          </a:bodyPr>
          <a:lstStyle/>
          <a:p>
            <a:pPr algn="ctr"/>
            <a:r>
              <a:rPr lang="en-US" dirty="0" smtClean="0"/>
              <a:t>JAMA 2001</a:t>
            </a:r>
            <a:endParaRPr lang="en-US" dirty="0"/>
          </a:p>
        </p:txBody>
      </p:sp>
    </p:spTree>
    <p:extLst>
      <p:ext uri="{BB962C8B-B14F-4D97-AF65-F5344CB8AC3E}">
        <p14:creationId xmlns:p14="http://schemas.microsoft.com/office/powerpoint/2010/main" val="19512399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5468"/>
            <a:ext cx="8229600" cy="1320800"/>
          </a:xfrm>
        </p:spPr>
        <p:txBody>
          <a:bodyPr>
            <a:normAutofit fontScale="90000"/>
          </a:bodyPr>
          <a:lstStyle/>
          <a:p>
            <a:r>
              <a:rPr lang="en-US" dirty="0" smtClean="0"/>
              <a:t>Approach to AF treatment </a:t>
            </a:r>
            <a:br>
              <a:rPr lang="en-US" dirty="0" smtClean="0"/>
            </a:br>
            <a:r>
              <a:rPr lang="en-US" sz="3200" dirty="0" smtClean="0"/>
              <a:t>(after making the diagnosis and exclusion of obvious causes)</a:t>
            </a:r>
            <a:endParaRPr lang="en-US" sz="3200" dirty="0"/>
          </a:p>
        </p:txBody>
      </p:sp>
      <p:sp>
        <p:nvSpPr>
          <p:cNvPr id="6" name="TextBox 5"/>
          <p:cNvSpPr txBox="1">
            <a:spLocks/>
          </p:cNvSpPr>
          <p:nvPr/>
        </p:nvSpPr>
        <p:spPr>
          <a:xfrm>
            <a:off x="7044267" y="3265637"/>
            <a:ext cx="1828860" cy="1661993"/>
          </a:xfrm>
          <a:prstGeom prst="rect">
            <a:avLst/>
          </a:prstGeom>
          <a:solidFill>
            <a:schemeClr val="tx1">
              <a:lumMod val="75000"/>
              <a:alpha val="40000"/>
            </a:schemeClr>
          </a:solidFill>
          <a:ln>
            <a:solidFill>
              <a:schemeClr val="accent6">
                <a:lumMod val="40000"/>
                <a:lumOff val="60000"/>
              </a:schemeClr>
            </a:solidFill>
          </a:ln>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Prevent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Stroke</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b="1" i="1" dirty="0" smtClean="0">
                <a:solidFill>
                  <a:srgbClr val="FFB400"/>
                </a:solidFill>
              </a:rPr>
              <a:t>Anticoagulants</a:t>
            </a:r>
          </a:p>
          <a:p>
            <a:pPr algn="ctr"/>
            <a:r>
              <a:rPr lang="en-US" b="1" dirty="0" smtClean="0">
                <a:solidFill>
                  <a:schemeClr val="accent4"/>
                </a:solidFill>
              </a:rPr>
              <a:t>Devices </a:t>
            </a:r>
          </a:p>
          <a:p>
            <a:pPr algn="ctr"/>
            <a:r>
              <a:rPr lang="en-US" b="1" dirty="0" smtClean="0">
                <a:solidFill>
                  <a:schemeClr val="accent4"/>
                </a:solidFill>
              </a:rPr>
              <a:t>Ablation</a:t>
            </a:r>
            <a:endParaRPr lang="en-US" sz="1400" b="1" dirty="0">
              <a:solidFill>
                <a:schemeClr val="accent4"/>
              </a:solidFill>
            </a:endParaRPr>
          </a:p>
        </p:txBody>
      </p:sp>
      <p:sp>
        <p:nvSpPr>
          <p:cNvPr id="8" name="TextBox 7"/>
          <p:cNvSpPr txBox="1">
            <a:spLocks/>
          </p:cNvSpPr>
          <p:nvPr/>
        </p:nvSpPr>
        <p:spPr>
          <a:xfrm>
            <a:off x="304800" y="4004301"/>
            <a:ext cx="2782450" cy="1107996"/>
          </a:xfrm>
          <a:prstGeom prst="rect">
            <a:avLst/>
          </a:prstGeom>
          <a:solidFill>
            <a:schemeClr val="tx1">
              <a:lumMod val="75000"/>
              <a:alpha val="40000"/>
            </a:schemeClr>
          </a:solidFill>
          <a:ln>
            <a:solidFill>
              <a:schemeClr val="accent6">
                <a:lumMod val="40000"/>
                <a:lumOff val="60000"/>
              </a:schemeClr>
            </a:solidFill>
          </a:ln>
        </p:spPr>
        <p:txBody>
          <a:bodyPr wrap="square" rtlCol="0">
            <a:spAutoFit/>
          </a:bodyPr>
          <a:lstStyle/>
          <a:p>
            <a:pPr algn="ctr"/>
            <a:r>
              <a:rPr lang="en-US" sz="2800" dirty="0" smtClean="0">
                <a:solidFill>
                  <a:srgbClr val="FFFFFF"/>
                </a:solidFill>
              </a:rPr>
              <a:t>Treat Symptoms</a:t>
            </a:r>
          </a:p>
          <a:p>
            <a:pPr algn="ctr"/>
            <a:endParaRPr lang="en-US" sz="1400" dirty="0" smtClean="0">
              <a:solidFill>
                <a:srgbClr val="FFFFFF"/>
              </a:solidFill>
            </a:endParaRPr>
          </a:p>
          <a:p>
            <a:pPr algn="ctr"/>
            <a:r>
              <a:rPr lang="en-US" sz="2400" b="1" i="1" dirty="0" smtClean="0">
                <a:solidFill>
                  <a:schemeClr val="accent4"/>
                </a:solidFill>
              </a:rPr>
              <a:t>Rhythm Control</a:t>
            </a:r>
            <a:endParaRPr lang="en-US" sz="2400" b="1" i="1" dirty="0">
              <a:solidFill>
                <a:schemeClr val="accent4"/>
              </a:solidFill>
            </a:endParaRPr>
          </a:p>
        </p:txBody>
      </p:sp>
      <p:sp>
        <p:nvSpPr>
          <p:cNvPr id="9" name="TextBox 8"/>
          <p:cNvSpPr txBox="1">
            <a:spLocks/>
          </p:cNvSpPr>
          <p:nvPr/>
        </p:nvSpPr>
        <p:spPr>
          <a:xfrm>
            <a:off x="3596094" y="4963398"/>
            <a:ext cx="2782450" cy="1600438"/>
          </a:xfrm>
          <a:prstGeom prst="rect">
            <a:avLst/>
          </a:prstGeom>
          <a:solidFill>
            <a:schemeClr val="tx1">
              <a:lumMod val="75000"/>
              <a:alpha val="40000"/>
            </a:schemeClr>
          </a:solidFill>
          <a:ln>
            <a:solidFill>
              <a:schemeClr val="accent6">
                <a:lumMod val="40000"/>
                <a:lumOff val="60000"/>
              </a:schemeClr>
            </a:solidFill>
          </a:ln>
        </p:spPr>
        <p:txBody>
          <a:bodyPr wrap="square" rtlCol="0">
            <a:spAutoFit/>
          </a:bodyPr>
          <a:lstStyle/>
          <a:p>
            <a:pPr algn="ctr"/>
            <a:r>
              <a:rPr lang="en-US" sz="2800" dirty="0" smtClean="0">
                <a:solidFill>
                  <a:srgbClr val="FFFFFF"/>
                </a:solidFill>
              </a:rPr>
              <a:t>Prevent Heart Failure</a:t>
            </a:r>
          </a:p>
          <a:p>
            <a:pPr algn="ctr"/>
            <a:endParaRPr lang="en-US" sz="1400" dirty="0" smtClean="0">
              <a:solidFill>
                <a:srgbClr val="FFFFFF"/>
              </a:solidFill>
            </a:endParaRPr>
          </a:p>
          <a:p>
            <a:pPr algn="ctr"/>
            <a:r>
              <a:rPr lang="en-US" sz="2800" b="1" i="1" dirty="0" smtClean="0">
                <a:solidFill>
                  <a:schemeClr val="accent4"/>
                </a:solidFill>
              </a:rPr>
              <a:t>Rate Control</a:t>
            </a:r>
            <a:endParaRPr lang="en-US" sz="2800" b="1" i="1" dirty="0">
              <a:solidFill>
                <a:schemeClr val="accent4"/>
              </a:solidFill>
            </a:endParaRPr>
          </a:p>
        </p:txBody>
      </p:sp>
      <p:pic>
        <p:nvPicPr>
          <p:cNvPr id="10" name="Picture 9" descr="Screen shot 2011-10-17 at 10.21.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243" y="2051068"/>
            <a:ext cx="3878157" cy="993023"/>
          </a:xfrm>
          <a:prstGeom prst="rect">
            <a:avLst/>
          </a:prstGeom>
        </p:spPr>
      </p:pic>
      <p:cxnSp>
        <p:nvCxnSpPr>
          <p:cNvPr id="16" name="Straight Arrow Connector 15"/>
          <p:cNvCxnSpPr/>
          <p:nvPr/>
        </p:nvCxnSpPr>
        <p:spPr>
          <a:xfrm flipH="1">
            <a:off x="1811443" y="2908082"/>
            <a:ext cx="525357" cy="715109"/>
          </a:xfrm>
          <a:prstGeom prst="straightConnector1">
            <a:avLst/>
          </a:prstGeom>
          <a:ln w="3810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724400" y="3265637"/>
            <a:ext cx="50800" cy="1477328"/>
          </a:xfrm>
          <a:prstGeom prst="straightConnector1">
            <a:avLst/>
          </a:prstGeom>
          <a:ln w="3810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223000" y="3162082"/>
            <a:ext cx="660400" cy="493563"/>
          </a:xfrm>
          <a:prstGeom prst="straightConnector1">
            <a:avLst/>
          </a:prstGeom>
          <a:ln w="3810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5000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 y="222249"/>
            <a:ext cx="8863583" cy="929217"/>
          </a:xfrm>
        </p:spPr>
        <p:txBody>
          <a:bodyPr>
            <a:normAutofit/>
          </a:bodyPr>
          <a:lstStyle/>
          <a:p>
            <a:pPr eaLnBrk="1" hangingPunct="1"/>
            <a:r>
              <a:rPr lang="en-GB" dirty="0">
                <a:latin typeface="Arial" charset="0"/>
              </a:rPr>
              <a:t>CHADS</a:t>
            </a:r>
            <a:r>
              <a:rPr lang="en-GB" baseline="-25000" dirty="0">
                <a:latin typeface="Arial" charset="0"/>
              </a:rPr>
              <a:t>2</a:t>
            </a:r>
            <a:r>
              <a:rPr lang="en-GB" dirty="0">
                <a:latin typeface="Arial" charset="0"/>
              </a:rPr>
              <a:t> score and stroke rate</a:t>
            </a:r>
          </a:p>
        </p:txBody>
      </p:sp>
      <p:pic>
        <p:nvPicPr>
          <p:cNvPr id="19460"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503892"/>
            <a:ext cx="8650858" cy="369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1800" y="5570210"/>
            <a:ext cx="8190482" cy="523220"/>
          </a:xfrm>
          <a:prstGeom prst="rect">
            <a:avLst/>
          </a:prstGeom>
          <a:noFill/>
        </p:spPr>
        <p:txBody>
          <a:bodyPr wrap="square" rtlCol="0">
            <a:spAutoFit/>
          </a:bodyPr>
          <a:lstStyle/>
          <a:p>
            <a:r>
              <a:rPr lang="en-US" sz="1400" dirty="0"/>
              <a:t>Gage BF, Waterman AD, Shannon W, </a:t>
            </a:r>
            <a:r>
              <a:rPr lang="en-US" sz="1400" dirty="0" err="1"/>
              <a:t>Boechler</a:t>
            </a:r>
            <a:r>
              <a:rPr lang="en-US" sz="1400" dirty="0"/>
              <a:t> M, Rich MW, Radford MJ. </a:t>
            </a:r>
            <a:r>
              <a:rPr lang="en-US" sz="1400" dirty="0" smtClean="0"/>
              <a:t>Validation </a:t>
            </a:r>
            <a:r>
              <a:rPr lang="en-US" sz="1400" dirty="0"/>
              <a:t>of clinical classification schemes for predicting stroke: results from the </a:t>
            </a:r>
            <a:r>
              <a:rPr lang="en-US" sz="1400" dirty="0" smtClean="0"/>
              <a:t>National Registry</a:t>
            </a:r>
            <a:r>
              <a:rPr lang="en-US" sz="1400" dirty="0"/>
              <a:t> </a:t>
            </a:r>
            <a:r>
              <a:rPr lang="en-US" sz="1400" dirty="0" smtClean="0"/>
              <a:t>of AF JAMA 2001;285</a:t>
            </a:r>
            <a:r>
              <a:rPr lang="en-US" sz="1400" dirty="0"/>
              <a:t>:2864 – 2870.</a:t>
            </a:r>
            <a:endParaRPr lang="en-US" sz="1400" dirty="0"/>
          </a:p>
        </p:txBody>
      </p:sp>
    </p:spTree>
    <p:extLst>
      <p:ext uri="{BB962C8B-B14F-4D97-AF65-F5344CB8AC3E}">
        <p14:creationId xmlns:p14="http://schemas.microsoft.com/office/powerpoint/2010/main" val="3818687446"/>
      </p:ext>
    </p:extLst>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American (AHA/ACC/HRS) guidelines for stroke prevention</a:t>
            </a:r>
          </a:p>
        </p:txBody>
      </p:sp>
      <p:sp>
        <p:nvSpPr>
          <p:cNvPr id="3" name="Content Placeholder 2"/>
          <p:cNvSpPr>
            <a:spLocks noGrp="1"/>
          </p:cNvSpPr>
          <p:nvPr>
            <p:ph sz="half" idx="1"/>
          </p:nvPr>
        </p:nvSpPr>
        <p:spPr>
          <a:xfrm>
            <a:off x="237067" y="1600200"/>
            <a:ext cx="3539067" cy="4525963"/>
          </a:xfrm>
        </p:spPr>
        <p:txBody>
          <a:bodyPr/>
          <a:lstStyle/>
          <a:p>
            <a:r>
              <a:rPr lang="en-US" dirty="0" smtClean="0"/>
              <a:t>CHADS2 = 0	</a:t>
            </a:r>
          </a:p>
          <a:p>
            <a:r>
              <a:rPr lang="en-US" dirty="0" smtClean="0"/>
              <a:t>CHADS2 = 1</a:t>
            </a:r>
          </a:p>
          <a:p>
            <a:r>
              <a:rPr lang="en-US" dirty="0" smtClean="0"/>
              <a:t>CHADS2 &gt;= 2</a:t>
            </a:r>
          </a:p>
          <a:p>
            <a:pPr marL="0" indent="0">
              <a:buNone/>
            </a:pPr>
            <a:endParaRPr lang="en-US" dirty="0"/>
          </a:p>
        </p:txBody>
      </p:sp>
      <p:sp>
        <p:nvSpPr>
          <p:cNvPr id="4" name="Content Placeholder 3"/>
          <p:cNvSpPr>
            <a:spLocks noGrp="1"/>
          </p:cNvSpPr>
          <p:nvPr>
            <p:ph sz="half" idx="2"/>
          </p:nvPr>
        </p:nvSpPr>
        <p:spPr>
          <a:xfrm>
            <a:off x="4648200" y="1237377"/>
            <a:ext cx="4038600" cy="4525963"/>
          </a:xfrm>
        </p:spPr>
        <p:txBody>
          <a:bodyPr/>
          <a:lstStyle/>
          <a:p>
            <a:pPr marL="0" indent="0">
              <a:buNone/>
            </a:pPr>
            <a:r>
              <a:rPr lang="en-US" dirty="0" smtClean="0"/>
              <a:t>Nothing or ASA</a:t>
            </a:r>
          </a:p>
          <a:p>
            <a:pPr marL="0" indent="0">
              <a:buNone/>
            </a:pPr>
            <a:r>
              <a:rPr lang="en-US" dirty="0" err="1" smtClean="0"/>
              <a:t>Anticoag</a:t>
            </a:r>
            <a:r>
              <a:rPr lang="en-US" dirty="0" smtClean="0"/>
              <a:t> or ASA</a:t>
            </a:r>
          </a:p>
          <a:p>
            <a:pPr marL="0" indent="0">
              <a:buNone/>
            </a:pPr>
            <a:r>
              <a:rPr lang="en-US" dirty="0" err="1" smtClean="0"/>
              <a:t>Anticoag</a:t>
            </a:r>
            <a:r>
              <a:rPr lang="en-US" dirty="0" smtClean="0"/>
              <a:t> (INR 2-3)</a:t>
            </a:r>
            <a:endParaRPr lang="en-US" dirty="0"/>
          </a:p>
        </p:txBody>
      </p:sp>
      <p:cxnSp>
        <p:nvCxnSpPr>
          <p:cNvPr id="6" name="Straight Arrow Connector 5"/>
          <p:cNvCxnSpPr/>
          <p:nvPr/>
        </p:nvCxnSpPr>
        <p:spPr>
          <a:xfrm flipV="1">
            <a:off x="2895600" y="2912533"/>
            <a:ext cx="1507067"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p:nvPr/>
        </p:nvCxnSpPr>
        <p:spPr>
          <a:xfrm flipV="1">
            <a:off x="2895600" y="3708400"/>
            <a:ext cx="1507067"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V="1">
            <a:off x="2895600" y="4368800"/>
            <a:ext cx="1507067"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 name="Rectangle 4"/>
          <p:cNvSpPr/>
          <p:nvPr/>
        </p:nvSpPr>
        <p:spPr>
          <a:xfrm>
            <a:off x="237067" y="3318933"/>
            <a:ext cx="7586133" cy="626534"/>
          </a:xfrm>
          <a:prstGeom prst="rect">
            <a:avLst/>
          </a:prstGeom>
          <a:noFill/>
          <a:ln>
            <a:solidFill>
              <a:srgbClr val="FF0000"/>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2435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Advantages of CHADS2</a:t>
            </a:r>
            <a:endParaRPr lang="en-US" dirty="0"/>
          </a:p>
        </p:txBody>
      </p:sp>
      <p:sp>
        <p:nvSpPr>
          <p:cNvPr id="6" name="Content Placeholder 5"/>
          <p:cNvSpPr>
            <a:spLocks noGrp="1"/>
          </p:cNvSpPr>
          <p:nvPr>
            <p:ph idx="1"/>
          </p:nvPr>
        </p:nvSpPr>
        <p:spPr>
          <a:xfrm>
            <a:off x="457200" y="1728444"/>
            <a:ext cx="8229600" cy="3622489"/>
          </a:xfrm>
        </p:spPr>
        <p:txBody>
          <a:bodyPr>
            <a:normAutofit/>
          </a:bodyPr>
          <a:lstStyle/>
          <a:p>
            <a:r>
              <a:rPr lang="en-US" dirty="0" smtClean="0"/>
              <a:t>Simple (That’s always good.)</a:t>
            </a:r>
          </a:p>
          <a:p>
            <a:r>
              <a:rPr lang="en-US" dirty="0" smtClean="0"/>
              <a:t>Concrete </a:t>
            </a:r>
          </a:p>
          <a:p>
            <a:r>
              <a:rPr lang="en-US" dirty="0" smtClean="0"/>
              <a:t>Easy to remember</a:t>
            </a:r>
          </a:p>
          <a:p>
            <a:r>
              <a:rPr lang="en-US" dirty="0" smtClean="0"/>
              <a:t>Validated with </a:t>
            </a:r>
            <a:r>
              <a:rPr lang="en-US" dirty="0" smtClean="0"/>
              <a:t>a good </a:t>
            </a:r>
            <a:r>
              <a:rPr lang="en-US" dirty="0" smtClean="0"/>
              <a:t>evidence base</a:t>
            </a:r>
          </a:p>
        </p:txBody>
      </p:sp>
    </p:spTree>
    <p:extLst>
      <p:ext uri="{BB962C8B-B14F-4D97-AF65-F5344CB8AC3E}">
        <p14:creationId xmlns:p14="http://schemas.microsoft.com/office/powerpoint/2010/main" val="26810046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2554"/>
            <a:ext cx="8229600" cy="1143000"/>
          </a:xfrm>
        </p:spPr>
        <p:txBody>
          <a:bodyPr>
            <a:normAutofit fontScale="90000"/>
          </a:bodyPr>
          <a:lstStyle/>
          <a:p>
            <a:r>
              <a:rPr lang="en-US" dirty="0" smtClean="0"/>
              <a:t>Weakness of CHADS2 </a:t>
            </a:r>
            <a:br>
              <a:rPr lang="en-US" dirty="0" smtClean="0"/>
            </a:br>
            <a:r>
              <a:rPr lang="en-US" dirty="0" smtClean="0"/>
              <a:t>Is it </a:t>
            </a:r>
            <a:r>
              <a:rPr lang="en-US" dirty="0" smtClean="0"/>
              <a:t>too simple?</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How low risk is Zero</a:t>
            </a:r>
            <a:r>
              <a:rPr lang="en-US" dirty="0" smtClean="0"/>
              <a:t>?</a:t>
            </a:r>
            <a:endParaRPr lang="en-US" dirty="0" smtClean="0"/>
          </a:p>
          <a:p>
            <a:r>
              <a:rPr lang="en-US" dirty="0" smtClean="0"/>
              <a:t>Intermediate Risk is broad:</a:t>
            </a:r>
          </a:p>
          <a:p>
            <a:pPr lvl="1"/>
            <a:r>
              <a:rPr lang="en-US" dirty="0" smtClean="0"/>
              <a:t>CHADS2 </a:t>
            </a:r>
            <a:r>
              <a:rPr lang="en-US" dirty="0" smtClean="0"/>
              <a:t>=1 represents a diverse and large cohort</a:t>
            </a:r>
          </a:p>
          <a:p>
            <a:pPr lvl="1"/>
            <a:r>
              <a:rPr lang="en-US" dirty="0" smtClean="0"/>
              <a:t>Given the North American guidelines for CHADS =1 ASA or </a:t>
            </a:r>
            <a:r>
              <a:rPr lang="en-US" dirty="0" err="1" smtClean="0"/>
              <a:t>Anticoag</a:t>
            </a:r>
            <a:r>
              <a:rPr lang="en-US" dirty="0" smtClean="0"/>
              <a:t>, CHADS2 </a:t>
            </a:r>
            <a:r>
              <a:rPr lang="en-US" dirty="0"/>
              <a:t>l</a:t>
            </a:r>
            <a:r>
              <a:rPr lang="en-US" dirty="0" smtClean="0"/>
              <a:t>eaves </a:t>
            </a:r>
            <a:r>
              <a:rPr lang="en-US" dirty="0" smtClean="0"/>
              <a:t>the door open for under-treatment with ASA</a:t>
            </a:r>
          </a:p>
        </p:txBody>
      </p:sp>
    </p:spTree>
    <p:extLst>
      <p:ext uri="{BB962C8B-B14F-4D97-AF65-F5344CB8AC3E}">
        <p14:creationId xmlns:p14="http://schemas.microsoft.com/office/powerpoint/2010/main" val="36299411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CHADS2 Cases</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solidFill>
                  <a:srgbClr val="FF6600"/>
                </a:solidFill>
              </a:rPr>
              <a:t>CHADS2 = 0 : </a:t>
            </a:r>
          </a:p>
          <a:p>
            <a:pPr lvl="1"/>
            <a:r>
              <a:rPr lang="en-US" dirty="0" smtClean="0"/>
              <a:t>74 year-old female smoker with severe CAD </a:t>
            </a:r>
          </a:p>
          <a:p>
            <a:pPr lvl="1"/>
            <a:r>
              <a:rPr lang="en-US" dirty="0"/>
              <a:t>3</a:t>
            </a:r>
            <a:r>
              <a:rPr lang="en-US" dirty="0" smtClean="0"/>
              <a:t>4 year old medical student </a:t>
            </a:r>
          </a:p>
          <a:p>
            <a:r>
              <a:rPr lang="en-US" dirty="0" smtClean="0">
                <a:solidFill>
                  <a:srgbClr val="FF6600"/>
                </a:solidFill>
              </a:rPr>
              <a:t>CHADS2 = 1: </a:t>
            </a:r>
          </a:p>
          <a:p>
            <a:pPr lvl="1"/>
            <a:r>
              <a:rPr lang="en-US" dirty="0" smtClean="0"/>
              <a:t>74 year-old female with severe CAD and diabetes</a:t>
            </a:r>
          </a:p>
          <a:p>
            <a:pPr lvl="1"/>
            <a:r>
              <a:rPr lang="en-US" dirty="0" smtClean="0"/>
              <a:t>34 year-old medical student w/HTN</a:t>
            </a:r>
          </a:p>
          <a:p>
            <a:pPr lvl="1"/>
            <a:endParaRPr lang="en-US" dirty="0"/>
          </a:p>
        </p:txBody>
      </p:sp>
    </p:spTree>
    <p:extLst>
      <p:ext uri="{BB962C8B-B14F-4D97-AF65-F5344CB8AC3E}">
        <p14:creationId xmlns:p14="http://schemas.microsoft.com/office/powerpoint/2010/main" val="23224532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we do better than </a:t>
            </a:r>
            <a:r>
              <a:rPr lang="en-US" dirty="0" smtClean="0"/>
              <a:t>CHADS2?</a:t>
            </a:r>
            <a:br>
              <a:rPr lang="en-US" dirty="0" smtClean="0"/>
            </a:br>
            <a:r>
              <a:rPr lang="en-US" sz="5300" i="1" dirty="0" smtClean="0">
                <a:solidFill>
                  <a:srgbClr val="FFFF00"/>
                </a:solidFill>
              </a:rPr>
              <a:t>CHA</a:t>
            </a:r>
            <a:r>
              <a:rPr lang="en-US" sz="5300" i="1" baseline="-21000" dirty="0" smtClean="0">
                <a:solidFill>
                  <a:srgbClr val="FFFF00"/>
                </a:solidFill>
              </a:rPr>
              <a:t>2</a:t>
            </a:r>
            <a:r>
              <a:rPr lang="en-US" sz="5300" i="1" dirty="0" smtClean="0">
                <a:solidFill>
                  <a:srgbClr val="FFFF00"/>
                </a:solidFill>
              </a:rPr>
              <a:t>DS</a:t>
            </a:r>
            <a:r>
              <a:rPr lang="en-US" sz="5300" i="1" baseline="-21000" dirty="0" smtClean="0">
                <a:solidFill>
                  <a:srgbClr val="FFFF00"/>
                </a:solidFill>
              </a:rPr>
              <a:t>2</a:t>
            </a:r>
            <a:r>
              <a:rPr lang="en-US" sz="5300" i="1" dirty="0" smtClean="0">
                <a:solidFill>
                  <a:srgbClr val="FFFF00"/>
                </a:solidFill>
              </a:rPr>
              <a:t>-VASc</a:t>
            </a:r>
            <a:endParaRPr lang="en-US" sz="5300" i="1" dirty="0">
              <a:solidFill>
                <a:srgbClr val="FFFF00"/>
              </a:solidFill>
            </a:endParaRPr>
          </a:p>
        </p:txBody>
      </p:sp>
      <p:sp>
        <p:nvSpPr>
          <p:cNvPr id="5" name="Subtitle 4"/>
          <p:cNvSpPr>
            <a:spLocks noGrp="1"/>
          </p:cNvSpPr>
          <p:nvPr>
            <p:ph idx="1"/>
          </p:nvPr>
        </p:nvSpPr>
        <p:spPr/>
        <p:txBody>
          <a:bodyPr>
            <a:normAutofit fontScale="92500" lnSpcReduction="20000"/>
          </a:bodyPr>
          <a:lstStyle/>
          <a:p>
            <a:r>
              <a:rPr lang="en-US" dirty="0" smtClean="0"/>
              <a:t>+ Female Gender</a:t>
            </a:r>
          </a:p>
          <a:p>
            <a:r>
              <a:rPr lang="en-US" dirty="0" smtClean="0"/>
              <a:t>+ Age 65-74</a:t>
            </a:r>
          </a:p>
          <a:p>
            <a:r>
              <a:rPr lang="en-US" dirty="0" smtClean="0"/>
              <a:t>+ Vascular disease</a:t>
            </a:r>
          </a:p>
          <a:p>
            <a:pPr lvl="1"/>
            <a:r>
              <a:rPr lang="en-US" dirty="0" smtClean="0"/>
              <a:t>CAD</a:t>
            </a:r>
          </a:p>
          <a:p>
            <a:pPr lvl="1"/>
            <a:r>
              <a:rPr lang="en-US" dirty="0" smtClean="0"/>
              <a:t>PAD</a:t>
            </a:r>
          </a:p>
          <a:p>
            <a:pPr lvl="1"/>
            <a:r>
              <a:rPr lang="en-US" dirty="0" smtClean="0"/>
              <a:t>Aortic Plaque</a:t>
            </a:r>
          </a:p>
          <a:p>
            <a:endParaRPr lang="en-US" dirty="0"/>
          </a:p>
        </p:txBody>
      </p:sp>
    </p:spTree>
    <p:extLst>
      <p:ext uri="{BB962C8B-B14F-4D97-AF65-F5344CB8AC3E}">
        <p14:creationId xmlns:p14="http://schemas.microsoft.com/office/powerpoint/2010/main" val="27454374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Screen shot 2011-10-18 at 10.34.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16745" cy="6688667"/>
          </a:xfrm>
          <a:prstGeom prst="rect">
            <a:avLst/>
          </a:prstGeom>
        </p:spPr>
      </p:pic>
    </p:spTree>
    <p:extLst>
      <p:ext uri="{BB962C8B-B14F-4D97-AF65-F5344CB8AC3E}">
        <p14:creationId xmlns:p14="http://schemas.microsoft.com/office/powerpoint/2010/main" val="9843777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1-10-18 at 10.40.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983847"/>
          </a:xfrm>
          <a:prstGeom prst="rect">
            <a:avLst/>
          </a:prstGeom>
        </p:spPr>
      </p:pic>
      <p:sp>
        <p:nvSpPr>
          <p:cNvPr id="4" name="Rectangle 3"/>
          <p:cNvSpPr/>
          <p:nvPr/>
        </p:nvSpPr>
        <p:spPr>
          <a:xfrm>
            <a:off x="0" y="3081867"/>
            <a:ext cx="9143999" cy="575733"/>
          </a:xfrm>
          <a:prstGeom prst="rect">
            <a:avLst/>
          </a:prstGeom>
          <a:solidFill>
            <a:srgbClr val="FFF941">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 y="4182534"/>
            <a:ext cx="9144000" cy="575734"/>
          </a:xfrm>
          <a:prstGeom prst="rect">
            <a:avLst/>
          </a:prstGeom>
          <a:solidFill>
            <a:srgbClr val="FFF941">
              <a:alpha val="2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629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atin typeface="Arial" charset="0"/>
              </a:rPr>
              <a:t>CHADS</a:t>
            </a:r>
            <a:r>
              <a:rPr lang="en-US" baseline="-25000">
                <a:latin typeface="Arial" charset="0"/>
              </a:rPr>
              <a:t>2</a:t>
            </a:r>
            <a:r>
              <a:rPr lang="en-US">
                <a:latin typeface="Arial" charset="0"/>
              </a:rPr>
              <a:t> -&gt; CHA</a:t>
            </a:r>
            <a:r>
              <a:rPr lang="en-US" baseline="-25000">
                <a:latin typeface="Arial" charset="0"/>
              </a:rPr>
              <a:t>2</a:t>
            </a:r>
            <a:r>
              <a:rPr lang="en-US">
                <a:latin typeface="Arial" charset="0"/>
              </a:rPr>
              <a:t>DS</a:t>
            </a:r>
            <a:r>
              <a:rPr lang="en-US" baseline="-25000">
                <a:latin typeface="Arial" charset="0"/>
              </a:rPr>
              <a:t>2</a:t>
            </a:r>
            <a:r>
              <a:rPr lang="en-US">
                <a:latin typeface="Arial" charset="0"/>
              </a:rPr>
              <a:t>VASc</a:t>
            </a:r>
          </a:p>
        </p:txBody>
      </p:sp>
      <p:graphicFrame>
        <p:nvGraphicFramePr>
          <p:cNvPr id="1026" name="Object 92"/>
          <p:cNvGraphicFramePr>
            <a:graphicFrameLocks noGrp="1" noChangeAspect="1"/>
          </p:cNvGraphicFramePr>
          <p:nvPr>
            <p:ph sz="half" idx="1"/>
            <p:extLst>
              <p:ext uri="{D42A27DB-BD31-4B8C-83A1-F6EECF244321}">
                <p14:modId xmlns:p14="http://schemas.microsoft.com/office/powerpoint/2010/main" val="1961968132"/>
              </p:ext>
            </p:extLst>
          </p:nvPr>
        </p:nvGraphicFramePr>
        <p:xfrm>
          <a:off x="304800" y="1600200"/>
          <a:ext cx="4032250" cy="4525963"/>
        </p:xfrm>
        <a:graphic>
          <a:graphicData uri="http://schemas.openxmlformats.org/presentationml/2006/ole">
            <mc:AlternateContent xmlns:mc="http://schemas.openxmlformats.org/markup-compatibility/2006">
              <mc:Choice xmlns:v="urn:schemas-microsoft-com:vml" Requires="v">
                <p:oleObj spid="_x0000_s2067" name="Chart" r:id="rId4" imgW="4038600" imgH="4533900" progId="MSGraph.Chart.8">
                  <p:embed followColorScheme="full"/>
                </p:oleObj>
              </mc:Choice>
              <mc:Fallback>
                <p:oleObj name="Chart" r:id="rId4" imgW="4038600" imgH="4533900" progId="MSGraph.Chart.8">
                  <p:embed followColorScheme="full"/>
                  <p:pic>
                    <p:nvPicPr>
                      <p:cNvPr id="0" name=""/>
                      <p:cNvPicPr>
                        <a:picLocks noChangeAspect="1" noChangeArrowheads="1"/>
                      </p:cNvPicPr>
                      <p:nvPr/>
                    </p:nvPicPr>
                    <p:blipFill>
                      <a:blip r:embed="rId5"/>
                      <a:srcRect/>
                      <a:stretch>
                        <a:fillRect/>
                      </a:stretch>
                    </p:blipFill>
                    <p:spPr bwMode="auto">
                      <a:xfrm>
                        <a:off x="304800" y="1600200"/>
                        <a:ext cx="4032250" cy="4525963"/>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9360" name="Group 144"/>
          <p:cNvGraphicFramePr>
            <a:graphicFrameLocks noGrp="1"/>
          </p:cNvGraphicFramePr>
          <p:nvPr>
            <p:ph sz="quarter" idx="3"/>
            <p:extLst>
              <p:ext uri="{D42A27DB-BD31-4B8C-83A1-F6EECF244321}">
                <p14:modId xmlns:p14="http://schemas.microsoft.com/office/powerpoint/2010/main" val="2157925840"/>
              </p:ext>
            </p:extLst>
          </p:nvPr>
        </p:nvGraphicFramePr>
        <p:xfrm>
          <a:off x="4495800" y="1295400"/>
          <a:ext cx="4267200" cy="5354635"/>
        </p:xfrm>
        <a:graphic>
          <a:graphicData uri="http://schemas.openxmlformats.org/drawingml/2006/table">
            <a:tbl>
              <a:tblPr/>
              <a:tblGrid>
                <a:gridCol w="2133600"/>
                <a:gridCol w="2133600"/>
              </a:tblGrid>
              <a:tr h="7986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rPr>
                        <a:t>CHA2DS2-VASc Risk</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Score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CHF or LVEF </a:t>
                      </a:r>
                      <a:r>
                        <a:rPr kumimoji="0" lang="en-US" sz="2000" b="0" i="0" u="sng" strike="noStrike" cap="none" normalizeH="0" baseline="0" smtClean="0">
                          <a:ln>
                            <a:noFill/>
                          </a:ln>
                          <a:solidFill>
                            <a:schemeClr val="tx1"/>
                          </a:solidFill>
                          <a:effectLst/>
                          <a:latin typeface="Arial" charset="0"/>
                        </a:rPr>
                        <a:t>&lt;</a:t>
                      </a:r>
                      <a:r>
                        <a:rPr kumimoji="0" lang="en-US" sz="2000" b="0" i="0" u="none" strike="noStrike" cap="none" normalizeH="0" baseline="0" smtClean="0">
                          <a:ln>
                            <a:noFill/>
                          </a:ln>
                          <a:solidFill>
                            <a:schemeClr val="tx1"/>
                          </a:solidFill>
                          <a:effectLst/>
                          <a:latin typeface="Arial" charset="0"/>
                        </a:rPr>
                        <a:t> 40%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Hypertension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Age </a:t>
                      </a:r>
                      <a:r>
                        <a:rPr kumimoji="0" lang="en-US" sz="2000" b="0" i="0" u="sng" strike="noStrike" cap="none" normalizeH="0" baseline="0" smtClean="0">
                          <a:ln>
                            <a:noFill/>
                          </a:ln>
                          <a:solidFill>
                            <a:schemeClr val="tx1"/>
                          </a:solidFill>
                          <a:effectLst/>
                          <a:latin typeface="Arial" charset="0"/>
                        </a:rPr>
                        <a:t>&gt;</a:t>
                      </a:r>
                      <a:r>
                        <a:rPr kumimoji="0" lang="en-US" sz="2000" b="0" i="0" u="none" strike="noStrike" cap="none" normalizeH="0" baseline="0" smtClean="0">
                          <a:ln>
                            <a:noFill/>
                          </a:ln>
                          <a:solidFill>
                            <a:schemeClr val="tx1"/>
                          </a:solidFill>
                          <a:effectLst/>
                          <a:latin typeface="Arial" charset="0"/>
                        </a:rPr>
                        <a:t> 75</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Diabetes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Stroke/TIA/ </a:t>
                      </a:r>
                      <a:r>
                        <a:rPr kumimoji="0" lang="en-US" sz="1800" b="0" i="0" u="none" strike="noStrike" cap="none" normalizeH="0" baseline="0" smtClean="0">
                          <a:ln>
                            <a:noFill/>
                          </a:ln>
                          <a:solidFill>
                            <a:schemeClr val="tx1"/>
                          </a:solidFill>
                          <a:effectLst/>
                          <a:latin typeface="Arial" charset="0"/>
                        </a:rPr>
                        <a:t>Thromboembolism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Vascular Disease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Age 65 - 74</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9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Female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388" name="Group 172"/>
          <p:cNvGraphicFramePr>
            <a:graphicFrameLocks noGrp="1"/>
          </p:cNvGraphicFramePr>
          <p:nvPr>
            <p:ph sz="quarter" idx="2"/>
            <p:extLst>
              <p:ext uri="{D42A27DB-BD31-4B8C-83A1-F6EECF244321}">
                <p14:modId xmlns:p14="http://schemas.microsoft.com/office/powerpoint/2010/main" val="4055364223"/>
              </p:ext>
            </p:extLst>
          </p:nvPr>
        </p:nvGraphicFramePr>
        <p:xfrm>
          <a:off x="228600" y="1524000"/>
          <a:ext cx="4038600" cy="4191000"/>
        </p:xfrm>
        <a:graphic>
          <a:graphicData uri="http://schemas.openxmlformats.org/drawingml/2006/table">
            <a:tbl>
              <a:tblPr/>
              <a:tblGrid>
                <a:gridCol w="2019300"/>
                <a:gridCol w="2019300"/>
              </a:tblGrid>
              <a:tr h="698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rPr>
                        <a:t>CHADS2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Score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CHF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Age &gt; 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Diabetes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Stroke or TIA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3" name="Text Box 173"/>
          <p:cNvSpPr txBox="1">
            <a:spLocks noChangeArrowheads="1"/>
          </p:cNvSpPr>
          <p:nvPr/>
        </p:nvSpPr>
        <p:spPr bwMode="auto">
          <a:xfrm>
            <a:off x="228600" y="6019800"/>
            <a:ext cx="4038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200"/>
              <a:t>From ESC AF Guidelines</a:t>
            </a:r>
          </a:p>
          <a:p>
            <a:pPr eaLnBrk="1" hangingPunct="1">
              <a:spcBef>
                <a:spcPct val="50000"/>
              </a:spcBef>
            </a:pPr>
            <a:r>
              <a:rPr lang="en-US" sz="1200"/>
              <a:t>http://www.escardio.org/guidelines-surveys/esc-guidelines/GuidelinesDocuments/guidelines-afib-FT.pdf</a:t>
            </a:r>
          </a:p>
        </p:txBody>
      </p:sp>
      <p:sp>
        <p:nvSpPr>
          <p:cNvPr id="8" name="Rectangle 7"/>
          <p:cNvSpPr/>
          <p:nvPr/>
        </p:nvSpPr>
        <p:spPr>
          <a:xfrm>
            <a:off x="4495800" y="5768445"/>
            <a:ext cx="4267200" cy="881589"/>
          </a:xfrm>
          <a:prstGeom prst="rect">
            <a:avLst/>
          </a:prstGeom>
          <a:solidFill>
            <a:schemeClr val="accent6">
              <a:lumMod val="60000"/>
              <a:lumOff val="40000"/>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95800" y="4999566"/>
            <a:ext cx="4267200" cy="715434"/>
          </a:xfrm>
          <a:prstGeom prst="rect">
            <a:avLst/>
          </a:prstGeom>
          <a:solidFill>
            <a:schemeClr val="accent6">
              <a:lumMod val="60000"/>
              <a:lumOff val="40000"/>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0579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a:latin typeface="Arial" charset="0"/>
              </a:rPr>
              <a:t>CHADS</a:t>
            </a:r>
            <a:r>
              <a:rPr lang="en-US" baseline="-25000">
                <a:latin typeface="Arial" charset="0"/>
              </a:rPr>
              <a:t>2</a:t>
            </a:r>
            <a:r>
              <a:rPr lang="en-US">
                <a:latin typeface="Arial" charset="0"/>
              </a:rPr>
              <a:t> -&gt; CHA</a:t>
            </a:r>
            <a:r>
              <a:rPr lang="en-US" baseline="-25000">
                <a:latin typeface="Arial" charset="0"/>
              </a:rPr>
              <a:t>2</a:t>
            </a:r>
            <a:r>
              <a:rPr lang="en-US">
                <a:latin typeface="Arial" charset="0"/>
              </a:rPr>
              <a:t>DS</a:t>
            </a:r>
            <a:r>
              <a:rPr lang="en-US" baseline="-25000">
                <a:latin typeface="Arial" charset="0"/>
              </a:rPr>
              <a:t>2</a:t>
            </a:r>
            <a:r>
              <a:rPr lang="en-US">
                <a:latin typeface="Arial" charset="0"/>
              </a:rPr>
              <a:t>VASc</a:t>
            </a:r>
          </a:p>
        </p:txBody>
      </p:sp>
      <p:graphicFrame>
        <p:nvGraphicFramePr>
          <p:cNvPr id="11267" name="Group 3"/>
          <p:cNvGraphicFramePr>
            <a:graphicFrameLocks noGrp="1"/>
          </p:cNvGraphicFramePr>
          <p:nvPr>
            <p:ph sz="half" idx="2"/>
          </p:nvPr>
        </p:nvGraphicFramePr>
        <p:xfrm>
          <a:off x="228600" y="1262063"/>
          <a:ext cx="4038600" cy="5214939"/>
        </p:xfrm>
        <a:graphic>
          <a:graphicData uri="http://schemas.openxmlformats.org/drawingml/2006/table">
            <a:tbl>
              <a:tblPr/>
              <a:tblGrid>
                <a:gridCol w="1346200"/>
                <a:gridCol w="1346200"/>
                <a:gridCol w="1346200"/>
              </a:tblGrid>
              <a:tr h="11887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CHADS2 score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Patients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t>
                      </a:r>
                      <a:r>
                        <a:rPr kumimoji="0" lang="en-US" sz="1800" b="1" i="1" u="none" strike="noStrike" cap="none" normalizeH="0" baseline="0" smtClean="0">
                          <a:ln>
                            <a:noFill/>
                          </a:ln>
                          <a:solidFill>
                            <a:schemeClr val="tx1"/>
                          </a:solidFill>
                          <a:effectLst/>
                          <a:latin typeface="Arial" charset="0"/>
                        </a:rPr>
                        <a:t>n </a:t>
                      </a:r>
                      <a:r>
                        <a:rPr kumimoji="0" lang="en-US" sz="1800" b="1" i="0" u="none" strike="noStrike" cap="none" normalizeH="0" baseline="0" smtClean="0">
                          <a:ln>
                            <a:noFill/>
                          </a:ln>
                          <a:solidFill>
                            <a:schemeClr val="tx1"/>
                          </a:solidFill>
                          <a:effectLst/>
                          <a:latin typeface="Arial" charset="0"/>
                        </a:rPr>
                        <a:t>= 1733)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Adjusted stroke rate %/year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463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337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18.2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05" name="Group 41"/>
          <p:cNvGraphicFramePr>
            <a:graphicFrameLocks noGrp="1"/>
          </p:cNvGraphicFramePr>
          <p:nvPr>
            <p:ph sz="half" idx="1"/>
          </p:nvPr>
        </p:nvGraphicFramePr>
        <p:xfrm>
          <a:off x="4724400" y="1038225"/>
          <a:ext cx="4114800" cy="5307134"/>
        </p:xfrm>
        <a:graphic>
          <a:graphicData uri="http://schemas.openxmlformats.org/drawingml/2006/table">
            <a:tbl>
              <a:tblPr/>
              <a:tblGrid>
                <a:gridCol w="1371600"/>
                <a:gridCol w="1371600"/>
                <a:gridCol w="1371600"/>
              </a:tblGrid>
              <a:tr h="1243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CHA2DS2-VASc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score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Patients (</a:t>
                      </a:r>
                      <a:r>
                        <a:rPr kumimoji="0" lang="en-US" sz="1800" b="1" i="1" u="none" strike="noStrike" cap="none" normalizeH="0" baseline="0" smtClean="0">
                          <a:ln>
                            <a:noFill/>
                          </a:ln>
                          <a:solidFill>
                            <a:schemeClr val="tx1"/>
                          </a:solidFill>
                          <a:effectLst/>
                          <a:latin typeface="Arial" charset="0"/>
                        </a:rPr>
                        <a:t>n </a:t>
                      </a:r>
                      <a:r>
                        <a:rPr kumimoji="0" lang="en-US" sz="1800" b="1" i="0" u="none" strike="noStrike" cap="none" normalizeH="0" baseline="0" smtClean="0">
                          <a:ln>
                            <a:noFill/>
                          </a:ln>
                          <a:solidFill>
                            <a:schemeClr val="tx1"/>
                          </a:solidFill>
                          <a:effectLst/>
                          <a:latin typeface="Arial" charset="0"/>
                        </a:rPr>
                        <a:t>= 7329)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Adjusted stroke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rate (%/year)</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422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1718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1159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679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9.8</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294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3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87" name="Text Box 91"/>
          <p:cNvSpPr txBox="1">
            <a:spLocks noChangeArrowheads="1"/>
          </p:cNvSpPr>
          <p:nvPr/>
        </p:nvSpPr>
        <p:spPr bwMode="auto">
          <a:xfrm>
            <a:off x="228600" y="652145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800"/>
              <a:t>From ESC AF Guidelines: http://www.escardio.org/guidelines-surveys/esc-guidelines/GuidelinesDocuments/guidelines-afib-FT.pdf</a:t>
            </a:r>
          </a:p>
        </p:txBody>
      </p:sp>
    </p:spTree>
    <p:extLst>
      <p:ext uri="{BB962C8B-B14F-4D97-AF65-F5344CB8AC3E}">
        <p14:creationId xmlns:p14="http://schemas.microsoft.com/office/powerpoint/2010/main" val="30725408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Topics for today</a:t>
            </a:r>
            <a:endParaRPr lang="en-US" dirty="0"/>
          </a:p>
        </p:txBody>
      </p:sp>
      <p:sp>
        <p:nvSpPr>
          <p:cNvPr id="4" name="Subtitle 3"/>
          <p:cNvSpPr>
            <a:spLocks noGrp="1"/>
          </p:cNvSpPr>
          <p:nvPr>
            <p:ph type="subTitle" idx="1"/>
          </p:nvPr>
        </p:nvSpPr>
        <p:spPr/>
        <p:txBody>
          <a:bodyPr/>
          <a:lstStyle/>
          <a:p>
            <a:r>
              <a:rPr lang="en-US" dirty="0" smtClean="0"/>
              <a:t>An AF doctor’s approach to preventing stroke</a:t>
            </a:r>
          </a:p>
        </p:txBody>
      </p:sp>
    </p:spTree>
    <p:extLst>
      <p:ext uri="{BB962C8B-B14F-4D97-AF65-F5344CB8AC3E}">
        <p14:creationId xmlns:p14="http://schemas.microsoft.com/office/powerpoint/2010/main" val="24936191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4800" y="94377"/>
            <a:ext cx="3589866" cy="1143000"/>
          </a:xfrm>
        </p:spPr>
        <p:txBody>
          <a:bodyPr>
            <a:noAutofit/>
          </a:bodyPr>
          <a:lstStyle/>
          <a:p>
            <a:r>
              <a:rPr lang="en-US" sz="3200" dirty="0" smtClean="0">
                <a:solidFill>
                  <a:srgbClr val="FFFF00"/>
                </a:solidFill>
              </a:rPr>
              <a:t>CHADS2 </a:t>
            </a:r>
            <a:r>
              <a:rPr lang="en-US" sz="3200" dirty="0" err="1" smtClean="0">
                <a:solidFill>
                  <a:srgbClr val="FFFF00"/>
                </a:solidFill>
              </a:rPr>
              <a:t>vs</a:t>
            </a:r>
            <a:r>
              <a:rPr lang="en-US" sz="3200" dirty="0" smtClean="0">
                <a:solidFill>
                  <a:srgbClr val="FFFF00"/>
                </a:solidFill>
              </a:rPr>
              <a:t> CHA2DS2-VASc</a:t>
            </a:r>
            <a:endParaRPr lang="en-US" sz="3200" dirty="0">
              <a:solidFill>
                <a:srgbClr val="FFFF00"/>
              </a:solidFill>
            </a:endParaRPr>
          </a:p>
        </p:txBody>
      </p:sp>
      <p:sp>
        <p:nvSpPr>
          <p:cNvPr id="7" name="Content Placeholder 6"/>
          <p:cNvSpPr>
            <a:spLocks noGrp="1"/>
          </p:cNvSpPr>
          <p:nvPr>
            <p:ph idx="1"/>
          </p:nvPr>
        </p:nvSpPr>
        <p:spPr>
          <a:xfrm>
            <a:off x="5737480" y="1237377"/>
            <a:ext cx="3237186" cy="4671453"/>
          </a:xfrm>
        </p:spPr>
        <p:txBody>
          <a:bodyPr>
            <a:normAutofit fontScale="77500" lnSpcReduction="20000"/>
          </a:bodyPr>
          <a:lstStyle/>
          <a:p>
            <a:r>
              <a:rPr lang="en-US" dirty="0" smtClean="0"/>
              <a:t>73,000 AF patients in Denmark registry, not treated with warfarin and followed clinically from 1997-29006</a:t>
            </a:r>
          </a:p>
          <a:p>
            <a:r>
              <a:rPr lang="en-US" dirty="0" smtClean="0"/>
              <a:t>How did the two validation schemes compare?</a:t>
            </a:r>
            <a:endParaRPr lang="en-US" dirty="0"/>
          </a:p>
        </p:txBody>
      </p:sp>
      <p:pic>
        <p:nvPicPr>
          <p:cNvPr id="6" name="Picture 5" descr="Screen shot 2011-10-20 at 3.30.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3" y="94377"/>
            <a:ext cx="5621867" cy="6719808"/>
          </a:xfrm>
          <a:prstGeom prst="rect">
            <a:avLst/>
          </a:prstGeom>
        </p:spPr>
      </p:pic>
      <p:sp>
        <p:nvSpPr>
          <p:cNvPr id="8" name="TextBox 7"/>
          <p:cNvSpPr txBox="1"/>
          <p:nvPr/>
        </p:nvSpPr>
        <p:spPr>
          <a:xfrm>
            <a:off x="6417733" y="6248400"/>
            <a:ext cx="2057587" cy="369332"/>
          </a:xfrm>
          <a:prstGeom prst="rect">
            <a:avLst/>
          </a:prstGeom>
          <a:noFill/>
        </p:spPr>
        <p:txBody>
          <a:bodyPr wrap="none" rtlCol="0">
            <a:spAutoFit/>
          </a:bodyPr>
          <a:lstStyle/>
          <a:p>
            <a:r>
              <a:rPr lang="en-US" dirty="0"/>
              <a:t>BMJ 2011; 342:d124 </a:t>
            </a:r>
          </a:p>
        </p:txBody>
      </p:sp>
    </p:spTree>
    <p:extLst>
      <p:ext uri="{BB962C8B-B14F-4D97-AF65-F5344CB8AC3E}">
        <p14:creationId xmlns:p14="http://schemas.microsoft.com/office/powerpoint/2010/main" val="12431577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5868" y="94377"/>
            <a:ext cx="3149600" cy="1143000"/>
          </a:xfrm>
        </p:spPr>
        <p:txBody>
          <a:bodyPr>
            <a:noAutofit/>
          </a:bodyPr>
          <a:lstStyle/>
          <a:p>
            <a:r>
              <a:rPr lang="en-US" sz="3200" dirty="0" smtClean="0">
                <a:solidFill>
                  <a:srgbClr val="FFFF00"/>
                </a:solidFill>
              </a:rPr>
              <a:t>CHA2DS2-VASc</a:t>
            </a:r>
            <a:br>
              <a:rPr lang="en-US" sz="3200" dirty="0" smtClean="0">
                <a:solidFill>
                  <a:srgbClr val="FFFF00"/>
                </a:solidFill>
              </a:rPr>
            </a:br>
            <a:r>
              <a:rPr lang="en-US" sz="3200" dirty="0" smtClean="0">
                <a:solidFill>
                  <a:srgbClr val="FFFF00"/>
                </a:solidFill>
              </a:rPr>
              <a:t>was better:</a:t>
            </a:r>
            <a:endParaRPr lang="en-US" sz="3200" dirty="0">
              <a:solidFill>
                <a:srgbClr val="FFFF00"/>
              </a:solidFill>
            </a:endParaRPr>
          </a:p>
        </p:txBody>
      </p:sp>
      <p:pic>
        <p:nvPicPr>
          <p:cNvPr id="6" name="Picture 5" descr="Screen shot 2011-10-20 at 3.30.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3" y="94377"/>
            <a:ext cx="5621867" cy="6719808"/>
          </a:xfrm>
          <a:prstGeom prst="rect">
            <a:avLst/>
          </a:prstGeom>
        </p:spPr>
      </p:pic>
      <p:sp>
        <p:nvSpPr>
          <p:cNvPr id="8" name="TextBox 7"/>
          <p:cNvSpPr txBox="1"/>
          <p:nvPr/>
        </p:nvSpPr>
        <p:spPr>
          <a:xfrm>
            <a:off x="6417733" y="6248400"/>
            <a:ext cx="2057587" cy="369332"/>
          </a:xfrm>
          <a:prstGeom prst="rect">
            <a:avLst/>
          </a:prstGeom>
          <a:noFill/>
        </p:spPr>
        <p:txBody>
          <a:bodyPr wrap="none" rtlCol="0">
            <a:spAutoFit/>
          </a:bodyPr>
          <a:lstStyle/>
          <a:p>
            <a:r>
              <a:rPr lang="en-US" dirty="0"/>
              <a:t>BMJ 2011; 342:d124 </a:t>
            </a:r>
          </a:p>
        </p:txBody>
      </p:sp>
      <p:sp>
        <p:nvSpPr>
          <p:cNvPr id="9" name="TextBox 8"/>
          <p:cNvSpPr txBox="1"/>
          <p:nvPr/>
        </p:nvSpPr>
        <p:spPr>
          <a:xfrm>
            <a:off x="5604952" y="1719310"/>
            <a:ext cx="3456219" cy="646331"/>
          </a:xfrm>
          <a:prstGeom prst="rect">
            <a:avLst/>
          </a:prstGeom>
          <a:solidFill>
            <a:schemeClr val="accent1">
              <a:lumMod val="75000"/>
            </a:schemeClr>
          </a:solidFill>
        </p:spPr>
        <p:txBody>
          <a:bodyPr wrap="none" rtlCol="0">
            <a:spAutoFit/>
          </a:bodyPr>
          <a:lstStyle/>
          <a:p>
            <a:r>
              <a:rPr lang="en-US" sz="3600" b="1" dirty="0" smtClean="0"/>
              <a:t>Low risk is lower </a:t>
            </a:r>
            <a:endParaRPr lang="en-US" sz="3600" b="1" dirty="0"/>
          </a:p>
        </p:txBody>
      </p:sp>
      <p:sp>
        <p:nvSpPr>
          <p:cNvPr id="11" name="TextBox 10"/>
          <p:cNvSpPr txBox="1"/>
          <p:nvPr/>
        </p:nvSpPr>
        <p:spPr>
          <a:xfrm>
            <a:off x="5596608" y="4077676"/>
            <a:ext cx="3254216" cy="1077218"/>
          </a:xfrm>
          <a:prstGeom prst="rect">
            <a:avLst/>
          </a:prstGeom>
          <a:solidFill>
            <a:schemeClr val="accent4">
              <a:lumMod val="75000"/>
            </a:schemeClr>
          </a:solidFill>
        </p:spPr>
        <p:txBody>
          <a:bodyPr wrap="none" rtlCol="0">
            <a:spAutoFit/>
          </a:bodyPr>
          <a:lstStyle/>
          <a:p>
            <a:pPr algn="ctr"/>
            <a:r>
              <a:rPr lang="en-US" sz="3200" b="1" dirty="0" smtClean="0"/>
              <a:t>Intermediate </a:t>
            </a:r>
          </a:p>
          <a:p>
            <a:pPr algn="ctr"/>
            <a:r>
              <a:rPr lang="en-US" sz="3200" b="1" dirty="0" smtClean="0"/>
              <a:t>risk more defined</a:t>
            </a:r>
            <a:endParaRPr lang="en-US" sz="3200" b="1" dirty="0"/>
          </a:p>
        </p:txBody>
      </p:sp>
      <p:cxnSp>
        <p:nvCxnSpPr>
          <p:cNvPr id="14" name="Straight Arrow Connector 13"/>
          <p:cNvCxnSpPr/>
          <p:nvPr/>
        </p:nvCxnSpPr>
        <p:spPr>
          <a:xfrm flipH="1">
            <a:off x="2336801" y="4940300"/>
            <a:ext cx="3149599" cy="1189567"/>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336800" y="3166533"/>
            <a:ext cx="3149600" cy="1176867"/>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1"/>
          </p:cNvCxnSpPr>
          <p:nvPr/>
        </p:nvCxnSpPr>
        <p:spPr>
          <a:xfrm flipH="1">
            <a:off x="2336800" y="2042476"/>
            <a:ext cx="3268152" cy="903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2336800" y="2365641"/>
            <a:ext cx="3268152" cy="3544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70933" y="6028267"/>
            <a:ext cx="2065867" cy="220133"/>
          </a:xfrm>
          <a:prstGeom prst="rect">
            <a:avLst/>
          </a:prstGeom>
          <a:solidFill>
            <a:schemeClr val="accent4">
              <a:lumMod val="75000"/>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70933" y="3056466"/>
            <a:ext cx="2065867" cy="220133"/>
          </a:xfrm>
          <a:prstGeom prst="rect">
            <a:avLst/>
          </a:prstGeom>
          <a:solidFill>
            <a:schemeClr val="accent4">
              <a:lumMod val="75000"/>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70933" y="2853266"/>
            <a:ext cx="2065867" cy="220133"/>
          </a:xfrm>
          <a:prstGeom prst="rect">
            <a:avLst/>
          </a:prstGeom>
          <a:solidFill>
            <a:schemeClr val="tx2">
              <a:lumMod val="50000"/>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0933" y="5808134"/>
            <a:ext cx="2065867" cy="220133"/>
          </a:xfrm>
          <a:prstGeom prst="rect">
            <a:avLst/>
          </a:prstGeom>
          <a:solidFill>
            <a:schemeClr val="tx2">
              <a:lumMod val="50000"/>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181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237067" y="222250"/>
            <a:ext cx="8720666" cy="1115483"/>
          </a:xfrm>
        </p:spPr>
        <p:txBody>
          <a:bodyPr anchor="ctr" anchorCtr="1">
            <a:noAutofit/>
          </a:bodyPr>
          <a:lstStyle/>
          <a:p>
            <a:pPr eaLnBrk="1" hangingPunct="1"/>
            <a:r>
              <a:rPr lang="en-GB" sz="4000" smtClean="0">
                <a:latin typeface="Arial" charset="0"/>
              </a:rPr>
              <a:t>European approach </a:t>
            </a:r>
            <a:r>
              <a:rPr lang="en-GB" sz="4000" dirty="0" smtClean="0">
                <a:latin typeface="Arial" charset="0"/>
              </a:rPr>
              <a:t>to AF stroke prevention</a:t>
            </a:r>
            <a:endParaRPr lang="en-GB" sz="4000" dirty="0">
              <a:latin typeface="Arial" charset="0"/>
            </a:endParaRPr>
          </a:p>
        </p:txBody>
      </p:sp>
      <p:pic>
        <p:nvPicPr>
          <p:cNvPr id="2458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4" y="1733551"/>
            <a:ext cx="9143537" cy="4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491093"/>
      </p:ext>
    </p:extLst>
  </p:cSld>
  <p:clrMapOvr>
    <a:masterClrMapping/>
  </p:clrMapOvr>
  <p:transition xmlns:p14="http://schemas.microsoft.com/office/powerpoint/2010/main">
    <p:strips dir="ru"/>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94377"/>
            <a:ext cx="8822267" cy="1143000"/>
          </a:xfrm>
        </p:spPr>
        <p:txBody>
          <a:bodyPr>
            <a:normAutofit fontScale="90000"/>
          </a:bodyPr>
          <a:lstStyle/>
          <a:p>
            <a:r>
              <a:rPr lang="en-US" sz="4000" dirty="0" smtClean="0"/>
              <a:t>Take home advantages of CHA2DS2-VASc </a:t>
            </a:r>
            <a:r>
              <a:rPr lang="en-US" dirty="0" smtClean="0"/>
              <a:t/>
            </a:r>
            <a:br>
              <a:rPr lang="en-US" dirty="0" smtClean="0"/>
            </a:br>
            <a:r>
              <a:rPr lang="en-US" dirty="0" smtClean="0"/>
              <a:t>“Euro-CHADS”</a:t>
            </a:r>
            <a:endParaRPr lang="en-US" dirty="0"/>
          </a:p>
        </p:txBody>
      </p:sp>
      <p:sp>
        <p:nvSpPr>
          <p:cNvPr id="3" name="Content Placeholder 2"/>
          <p:cNvSpPr>
            <a:spLocks noGrp="1"/>
          </p:cNvSpPr>
          <p:nvPr>
            <p:ph idx="1"/>
          </p:nvPr>
        </p:nvSpPr>
        <p:spPr>
          <a:xfrm>
            <a:off x="152399" y="1830388"/>
            <a:ext cx="8822267" cy="4367212"/>
          </a:xfrm>
        </p:spPr>
        <p:txBody>
          <a:bodyPr>
            <a:normAutofit fontScale="85000" lnSpcReduction="10000"/>
          </a:bodyPr>
          <a:lstStyle/>
          <a:p>
            <a:r>
              <a:rPr lang="en-US" b="1" i="1" dirty="0" smtClean="0"/>
              <a:t>Low risk: </a:t>
            </a:r>
            <a:r>
              <a:rPr lang="en-US" dirty="0" smtClean="0"/>
              <a:t>CHA2DS2-VASc (0) patients </a:t>
            </a:r>
            <a:r>
              <a:rPr lang="en-US" dirty="0" smtClean="0"/>
              <a:t>at very low risk. </a:t>
            </a:r>
          </a:p>
          <a:p>
            <a:pPr lvl="1"/>
            <a:r>
              <a:rPr lang="en-US" dirty="0" smtClean="0"/>
              <a:t>No </a:t>
            </a:r>
            <a:r>
              <a:rPr lang="en-US" dirty="0" err="1" smtClean="0"/>
              <a:t>anticoag</a:t>
            </a:r>
            <a:r>
              <a:rPr lang="en-US" dirty="0" smtClean="0"/>
              <a:t> needed</a:t>
            </a:r>
          </a:p>
          <a:p>
            <a:r>
              <a:rPr lang="en-US" b="1" i="1" dirty="0" smtClean="0"/>
              <a:t>Intermediate Risk: </a:t>
            </a:r>
            <a:endParaRPr lang="en-US" b="1" i="1" dirty="0" smtClean="0"/>
          </a:p>
          <a:p>
            <a:pPr lvl="1"/>
            <a:r>
              <a:rPr lang="en-US" dirty="0" smtClean="0"/>
              <a:t>With CHADS </a:t>
            </a:r>
            <a:r>
              <a:rPr lang="en-US" dirty="0" smtClean="0"/>
              <a:t> (1)– </a:t>
            </a:r>
            <a:r>
              <a:rPr lang="en-US" dirty="0" smtClean="0"/>
              <a:t>32% patients fall in ASA or Warfarin</a:t>
            </a:r>
          </a:p>
          <a:p>
            <a:pPr lvl="1"/>
            <a:r>
              <a:rPr lang="en-US" dirty="0" smtClean="0"/>
              <a:t>With </a:t>
            </a:r>
            <a:r>
              <a:rPr lang="en-US" dirty="0"/>
              <a:t>CHA2DS2-</a:t>
            </a:r>
            <a:r>
              <a:rPr lang="en-US" dirty="0" smtClean="0"/>
              <a:t>VASc (1)– </a:t>
            </a:r>
            <a:r>
              <a:rPr lang="en-US" dirty="0" smtClean="0"/>
              <a:t>only 11% fall in ASA or Warfarin group</a:t>
            </a:r>
          </a:p>
          <a:p>
            <a:r>
              <a:rPr lang="en-US" dirty="0" smtClean="0"/>
              <a:t>Euro-CHADs </a:t>
            </a:r>
            <a:r>
              <a:rPr lang="en-US" dirty="0" smtClean="0"/>
              <a:t>has slightly</a:t>
            </a:r>
            <a:r>
              <a:rPr lang="en-US" dirty="0" smtClean="0"/>
              <a:t> </a:t>
            </a:r>
            <a:r>
              <a:rPr lang="en-US" dirty="0" smtClean="0"/>
              <a:t>improved c-statistic </a:t>
            </a:r>
          </a:p>
        </p:txBody>
      </p:sp>
    </p:spTree>
    <p:extLst>
      <p:ext uri="{BB962C8B-B14F-4D97-AF65-F5344CB8AC3E}">
        <p14:creationId xmlns:p14="http://schemas.microsoft.com/office/powerpoint/2010/main" val="12574647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07361" y="165100"/>
            <a:ext cx="8805600" cy="884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i="1" dirty="0">
                <a:solidFill>
                  <a:srgbClr val="FFFF00"/>
                </a:solidFill>
                <a:latin typeface="Arial" charset="0"/>
              </a:rPr>
              <a:t>Proposed clinical flowchart </a:t>
            </a:r>
            <a:r>
              <a:rPr lang="en-GB" i="1" dirty="0" smtClean="0">
                <a:solidFill>
                  <a:srgbClr val="FFFF00"/>
                </a:solidFill>
                <a:latin typeface="Arial" charset="0"/>
              </a:rPr>
              <a:t>for </a:t>
            </a:r>
            <a:r>
              <a:rPr lang="en-GB" i="1" dirty="0">
                <a:solidFill>
                  <a:srgbClr val="FFFF00"/>
                </a:solidFill>
                <a:latin typeface="Arial" charset="0"/>
              </a:rPr>
              <a:t>stroke prevention </a:t>
            </a:r>
            <a:r>
              <a:rPr lang="en-GB" i="1" dirty="0" smtClean="0">
                <a:solidFill>
                  <a:srgbClr val="FFFF00"/>
                </a:solidFill>
                <a:latin typeface="Arial" charset="0"/>
              </a:rPr>
              <a:t>in AF</a:t>
            </a:r>
            <a:endParaRPr lang="en-GB" i="1" dirty="0">
              <a:solidFill>
                <a:srgbClr val="FFFF00"/>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001" y="6531086"/>
            <a:ext cx="1632960" cy="326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60" y="796404"/>
            <a:ext cx="6780240" cy="56368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069360" y="6497243"/>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Lip G Y H et al. Chest 2010;137:263-272</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©2010 by American College of Chest Physicians</a:t>
            </a:r>
          </a:p>
        </p:txBody>
      </p:sp>
    </p:spTree>
    <p:extLst>
      <p:ext uri="{BB962C8B-B14F-4D97-AF65-F5344CB8AC3E}">
        <p14:creationId xmlns:p14="http://schemas.microsoft.com/office/powerpoint/2010/main" val="20127540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Clopidogrel</a:t>
            </a:r>
            <a:r>
              <a:rPr lang="en-US" dirty="0" smtClean="0"/>
              <a:t> </a:t>
            </a:r>
            <a:r>
              <a:rPr lang="en-US" dirty="0" err="1" smtClean="0"/>
              <a:t>vs</a:t>
            </a:r>
            <a:r>
              <a:rPr lang="en-US" dirty="0" smtClean="0"/>
              <a:t> VKA: </a:t>
            </a:r>
            <a:r>
              <a:rPr lang="en-US" sz="4000" i="1" dirty="0" smtClean="0"/>
              <a:t>ACTIVE-W</a:t>
            </a:r>
            <a:endParaRPr lang="en-US" sz="4000" i="1" dirty="0"/>
          </a:p>
        </p:txBody>
      </p:sp>
      <p:sp>
        <p:nvSpPr>
          <p:cNvPr id="6" name="Content Placeholder 5"/>
          <p:cNvSpPr>
            <a:spLocks noGrp="1"/>
          </p:cNvSpPr>
          <p:nvPr>
            <p:ph idx="1"/>
          </p:nvPr>
        </p:nvSpPr>
        <p:spPr>
          <a:xfrm>
            <a:off x="457200" y="4331491"/>
            <a:ext cx="8229600" cy="2323308"/>
          </a:xfrm>
        </p:spPr>
        <p:txBody>
          <a:bodyPr>
            <a:normAutofit fontScale="85000" lnSpcReduction="10000"/>
          </a:bodyPr>
          <a:lstStyle/>
          <a:p>
            <a:r>
              <a:rPr lang="en-US" dirty="0" smtClean="0"/>
              <a:t>Clear superiority of warfarin over </a:t>
            </a:r>
            <a:r>
              <a:rPr lang="en-US" dirty="0" err="1" smtClean="0"/>
              <a:t>clopidogre</a:t>
            </a:r>
            <a:r>
              <a:rPr lang="en-US" dirty="0" err="1"/>
              <a:t>l</a:t>
            </a:r>
            <a:r>
              <a:rPr lang="en-US" dirty="0" smtClean="0"/>
              <a:t> (40% Risk reduction)</a:t>
            </a:r>
          </a:p>
          <a:p>
            <a:r>
              <a:rPr lang="en-US" dirty="0" smtClean="0"/>
              <a:t>Study stopped prematurely due to warfarin benefit </a:t>
            </a:r>
            <a:endParaRPr lang="en-US" dirty="0"/>
          </a:p>
        </p:txBody>
      </p:sp>
      <p:pic>
        <p:nvPicPr>
          <p:cNvPr id="5" name="Picture 4" descr="Screen shot 2011-10-19 at 4.18.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3340891"/>
          </a:xfrm>
          <a:prstGeom prst="rect">
            <a:avLst/>
          </a:prstGeom>
        </p:spPr>
      </p:pic>
    </p:spTree>
    <p:extLst>
      <p:ext uri="{BB962C8B-B14F-4D97-AF65-F5344CB8AC3E}">
        <p14:creationId xmlns:p14="http://schemas.microsoft.com/office/powerpoint/2010/main" val="10814145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0966"/>
          </a:xfrm>
        </p:spPr>
        <p:txBody>
          <a:bodyPr>
            <a:normAutofit/>
          </a:bodyPr>
          <a:lstStyle/>
          <a:p>
            <a:r>
              <a:rPr lang="en-US" sz="4000" dirty="0" smtClean="0"/>
              <a:t>The new oral blood thinners</a:t>
            </a:r>
            <a:endParaRPr lang="en-US" sz="4000" dirty="0"/>
          </a:p>
        </p:txBody>
      </p:sp>
      <p:pic>
        <p:nvPicPr>
          <p:cNvPr id="4" name="Picture 3" descr="Screen shot 2011-10-19 at 10.0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869" y="945622"/>
            <a:ext cx="5287331" cy="4056652"/>
          </a:xfrm>
          <a:prstGeom prst="rect">
            <a:avLst/>
          </a:prstGeom>
        </p:spPr>
      </p:pic>
      <p:cxnSp>
        <p:nvCxnSpPr>
          <p:cNvPr id="7" name="Straight Arrow Connector 6"/>
          <p:cNvCxnSpPr/>
          <p:nvPr/>
        </p:nvCxnSpPr>
        <p:spPr>
          <a:xfrm flipH="1" flipV="1">
            <a:off x="5334000" y="3467100"/>
            <a:ext cx="491068" cy="1816605"/>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822894" y="3198874"/>
            <a:ext cx="1461240" cy="1532326"/>
          </a:xfrm>
          <a:prstGeom prst="straightConnector1">
            <a:avLst/>
          </a:prstGeom>
          <a:ln>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84134" y="5283705"/>
            <a:ext cx="3307760" cy="1107996"/>
          </a:xfrm>
          <a:prstGeom prst="rect">
            <a:avLst/>
          </a:prstGeom>
          <a:solidFill>
            <a:schemeClr val="accent3">
              <a:lumMod val="40000"/>
              <a:lumOff val="60000"/>
            </a:schemeClr>
          </a:solidFill>
        </p:spPr>
        <p:txBody>
          <a:bodyPr wrap="none" rtlCol="0">
            <a:spAutoFit/>
          </a:bodyPr>
          <a:lstStyle/>
          <a:p>
            <a:pPr algn="ctr"/>
            <a:r>
              <a:rPr lang="en-US" sz="2400" i="1" dirty="0">
                <a:solidFill>
                  <a:schemeClr val="bg1"/>
                </a:solidFill>
              </a:rPr>
              <a:t>Direct Thrombin Inhibitor</a:t>
            </a:r>
          </a:p>
          <a:p>
            <a:pPr lvl="1" algn="ctr"/>
            <a:r>
              <a:rPr lang="en-US" sz="2400" dirty="0">
                <a:solidFill>
                  <a:schemeClr val="bg1"/>
                </a:solidFill>
              </a:rPr>
              <a:t>Dabigatran</a:t>
            </a:r>
          </a:p>
          <a:p>
            <a:pPr algn="ctr"/>
            <a:endParaRPr lang="en-US" dirty="0">
              <a:solidFill>
                <a:schemeClr val="bg1"/>
              </a:solidFill>
            </a:endParaRPr>
          </a:p>
        </p:txBody>
      </p:sp>
      <p:sp>
        <p:nvSpPr>
          <p:cNvPr id="13" name="TextBox 12"/>
          <p:cNvSpPr txBox="1"/>
          <p:nvPr/>
        </p:nvSpPr>
        <p:spPr>
          <a:xfrm>
            <a:off x="304800" y="4868263"/>
            <a:ext cx="2268224" cy="1723549"/>
          </a:xfrm>
          <a:prstGeom prst="rect">
            <a:avLst/>
          </a:prstGeom>
          <a:solidFill>
            <a:srgbClr val="F3C8A5"/>
          </a:solidFill>
        </p:spPr>
        <p:txBody>
          <a:bodyPr wrap="square" rtlCol="0">
            <a:spAutoFit/>
          </a:bodyPr>
          <a:lstStyle/>
          <a:p>
            <a:pPr algn="ctr"/>
            <a:r>
              <a:rPr lang="en-US" sz="2400" i="1" dirty="0">
                <a:solidFill>
                  <a:schemeClr val="bg1"/>
                </a:solidFill>
              </a:rPr>
              <a:t>Factor </a:t>
            </a:r>
            <a:r>
              <a:rPr lang="en-US" sz="2400" i="1" dirty="0" err="1">
                <a:solidFill>
                  <a:schemeClr val="bg1"/>
                </a:solidFill>
              </a:rPr>
              <a:t>Xa</a:t>
            </a:r>
            <a:r>
              <a:rPr lang="en-US" sz="2400" i="1" dirty="0">
                <a:solidFill>
                  <a:schemeClr val="bg1"/>
                </a:solidFill>
              </a:rPr>
              <a:t>-Inhibitors</a:t>
            </a:r>
          </a:p>
          <a:p>
            <a:pPr lvl="1" algn="ctr"/>
            <a:r>
              <a:rPr lang="en-US" sz="2000" dirty="0">
                <a:solidFill>
                  <a:schemeClr val="bg1"/>
                </a:solidFill>
              </a:rPr>
              <a:t>Rivaroxaban</a:t>
            </a:r>
          </a:p>
          <a:p>
            <a:pPr lvl="1" algn="ctr"/>
            <a:r>
              <a:rPr lang="en-US" sz="2000" dirty="0">
                <a:solidFill>
                  <a:schemeClr val="bg1"/>
                </a:solidFill>
              </a:rPr>
              <a:t>Apixaban</a:t>
            </a:r>
          </a:p>
          <a:p>
            <a:pPr algn="ctr"/>
            <a:endParaRPr lang="en-US" dirty="0">
              <a:solidFill>
                <a:schemeClr val="bg1"/>
              </a:solidFill>
            </a:endParaRPr>
          </a:p>
        </p:txBody>
      </p:sp>
    </p:spTree>
    <p:extLst>
      <p:ext uri="{BB962C8B-B14F-4D97-AF65-F5344CB8AC3E}">
        <p14:creationId xmlns:p14="http://schemas.microsoft.com/office/powerpoint/2010/main" val="8467126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then and now…</a:t>
            </a:r>
            <a:endParaRPr lang="en-US" dirty="0"/>
          </a:p>
        </p:txBody>
      </p:sp>
      <p:pic>
        <p:nvPicPr>
          <p:cNvPr id="3" name="Picture 2" descr="IMG_12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7" y="1676399"/>
            <a:ext cx="3454400" cy="4605867"/>
          </a:xfrm>
          <a:prstGeom prst="rect">
            <a:avLst/>
          </a:prstGeom>
        </p:spPr>
      </p:pic>
      <p:pic>
        <p:nvPicPr>
          <p:cNvPr id="4" name="Picture 3"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533" y="2459567"/>
            <a:ext cx="3098800" cy="2616200"/>
          </a:xfrm>
          <a:prstGeom prst="rect">
            <a:avLst/>
          </a:prstGeom>
        </p:spPr>
      </p:pic>
      <p:cxnSp>
        <p:nvCxnSpPr>
          <p:cNvPr id="6" name="Straight Arrow Connector 5"/>
          <p:cNvCxnSpPr/>
          <p:nvPr/>
        </p:nvCxnSpPr>
        <p:spPr>
          <a:xfrm>
            <a:off x="4013200" y="3826933"/>
            <a:ext cx="1354667" cy="0"/>
          </a:xfrm>
          <a:prstGeom prst="straightConnector1">
            <a:avLst/>
          </a:prstGeom>
          <a:ln w="66675">
            <a:solidFill>
              <a:schemeClr val="accent3"/>
            </a:solidFill>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8394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Dabigatran </a:t>
            </a:r>
            <a:endParaRPr lang="en-US" dirty="0"/>
          </a:p>
        </p:txBody>
      </p:sp>
      <p:sp>
        <p:nvSpPr>
          <p:cNvPr id="3" name="Content Placeholder 2"/>
          <p:cNvSpPr>
            <a:spLocks noGrp="1"/>
          </p:cNvSpPr>
          <p:nvPr>
            <p:ph idx="1"/>
          </p:nvPr>
        </p:nvSpPr>
        <p:spPr/>
        <p:txBody>
          <a:bodyPr/>
          <a:lstStyle/>
          <a:p>
            <a:r>
              <a:rPr lang="en-US" dirty="0" smtClean="0"/>
              <a:t>Data</a:t>
            </a:r>
          </a:p>
          <a:p>
            <a:r>
              <a:rPr lang="en-US" dirty="0" smtClean="0"/>
              <a:t>Clinical caveats</a:t>
            </a:r>
          </a:p>
          <a:p>
            <a:r>
              <a:rPr lang="en-US" dirty="0" smtClean="0"/>
              <a:t>Limitations</a:t>
            </a:r>
          </a:p>
        </p:txBody>
      </p:sp>
    </p:spTree>
    <p:extLst>
      <p:ext uri="{BB962C8B-B14F-4D97-AF65-F5344CB8AC3E}">
        <p14:creationId xmlns:p14="http://schemas.microsoft.com/office/powerpoint/2010/main" val="329410460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0-19 at 4.47.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66" y="1930400"/>
            <a:ext cx="8952735" cy="4138083"/>
          </a:xfrm>
          <a:prstGeom prst="rect">
            <a:avLst/>
          </a:prstGeom>
        </p:spPr>
      </p:pic>
      <p:sp>
        <p:nvSpPr>
          <p:cNvPr id="8" name="Title 7"/>
          <p:cNvSpPr>
            <a:spLocks noGrp="1"/>
          </p:cNvSpPr>
          <p:nvPr>
            <p:ph type="title"/>
          </p:nvPr>
        </p:nvSpPr>
        <p:spPr/>
        <p:txBody>
          <a:bodyPr>
            <a:normAutofit fontScale="90000"/>
          </a:bodyPr>
          <a:lstStyle/>
          <a:p>
            <a:r>
              <a:rPr lang="en-US" dirty="0" smtClean="0"/>
              <a:t>RE-LY Trial</a:t>
            </a:r>
            <a:br>
              <a:rPr lang="en-US" dirty="0" smtClean="0"/>
            </a:br>
            <a:r>
              <a:rPr lang="en-US" dirty="0" smtClean="0"/>
              <a:t>2009</a:t>
            </a:r>
            <a:endParaRPr lang="en-US" dirty="0"/>
          </a:p>
        </p:txBody>
      </p:sp>
    </p:spTree>
    <p:extLst>
      <p:ext uri="{BB962C8B-B14F-4D97-AF65-F5344CB8AC3E}">
        <p14:creationId xmlns:p14="http://schemas.microsoft.com/office/powerpoint/2010/main" val="27608933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best tool for treating AF?</a:t>
            </a:r>
            <a:endParaRPr lang="en-US" dirty="0"/>
          </a:p>
        </p:txBody>
      </p:sp>
      <p:sp>
        <p:nvSpPr>
          <p:cNvPr id="3" name="Content Placeholder 2"/>
          <p:cNvSpPr>
            <a:spLocks noGrp="1"/>
          </p:cNvSpPr>
          <p:nvPr>
            <p:ph idx="1"/>
          </p:nvPr>
        </p:nvSpPr>
        <p:spPr>
          <a:xfrm>
            <a:off x="457200" y="2097532"/>
            <a:ext cx="8229600" cy="4049268"/>
          </a:xfrm>
        </p:spPr>
        <p:txBody>
          <a:bodyPr/>
          <a:lstStyle/>
          <a:p>
            <a:r>
              <a:rPr lang="en-US" dirty="0"/>
              <a:t>D</a:t>
            </a:r>
            <a:r>
              <a:rPr lang="en-US" dirty="0" smtClean="0"/>
              <a:t>rugs?</a:t>
            </a:r>
          </a:p>
          <a:p>
            <a:r>
              <a:rPr lang="en-US" dirty="0" smtClean="0"/>
              <a:t>Devices?</a:t>
            </a:r>
          </a:p>
          <a:p>
            <a:r>
              <a:rPr lang="en-US" dirty="0" smtClean="0"/>
              <a:t>Ablation?</a:t>
            </a:r>
          </a:p>
          <a:p>
            <a:pPr marL="0" indent="0">
              <a:buNone/>
            </a:pPr>
            <a:endParaRPr lang="en-US" dirty="0"/>
          </a:p>
        </p:txBody>
      </p:sp>
      <p:cxnSp>
        <p:nvCxnSpPr>
          <p:cNvPr id="5" name="Straight Arrow Connector 4"/>
          <p:cNvCxnSpPr/>
          <p:nvPr/>
        </p:nvCxnSpPr>
        <p:spPr>
          <a:xfrm flipV="1">
            <a:off x="3064933" y="3505200"/>
            <a:ext cx="2286000" cy="16933"/>
          </a:xfrm>
          <a:prstGeom prst="straightConnector1">
            <a:avLst/>
          </a:prstGeom>
          <a:ln w="5715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40961" y="2798858"/>
            <a:ext cx="2845839" cy="1446550"/>
          </a:xfrm>
          <a:prstGeom prst="rect">
            <a:avLst/>
          </a:prstGeom>
          <a:solidFill>
            <a:schemeClr val="tx1">
              <a:lumMod val="75000"/>
            </a:schemeClr>
          </a:solidFill>
          <a:ln>
            <a:noFill/>
          </a:ln>
        </p:spPr>
        <p:txBody>
          <a:bodyPr wrap="none" rtlCol="0">
            <a:spAutoFit/>
          </a:bodyPr>
          <a:lstStyle/>
          <a:p>
            <a:pPr algn="ctr"/>
            <a:r>
              <a:rPr lang="en-US" sz="4400" i="1" dirty="0" smtClean="0">
                <a:solidFill>
                  <a:schemeClr val="accent3"/>
                </a:solidFill>
              </a:rPr>
              <a:t>Education</a:t>
            </a:r>
          </a:p>
          <a:p>
            <a:pPr algn="ctr"/>
            <a:r>
              <a:rPr lang="en-US" sz="4400" i="1" dirty="0" smtClean="0">
                <a:solidFill>
                  <a:schemeClr val="accent3"/>
                </a:solidFill>
              </a:rPr>
              <a:t>Knowledge</a:t>
            </a:r>
            <a:endParaRPr lang="en-US" sz="4400" i="1" dirty="0">
              <a:solidFill>
                <a:schemeClr val="accent3"/>
              </a:solidFill>
            </a:endParaRPr>
          </a:p>
        </p:txBody>
      </p:sp>
    </p:spTree>
    <p:extLst>
      <p:ext uri="{BB962C8B-B14F-4D97-AF65-F5344CB8AC3E}">
        <p14:creationId xmlns:p14="http://schemas.microsoft.com/office/powerpoint/2010/main" val="8078177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RE-LY</a:t>
            </a:r>
            <a:br>
              <a:rPr lang="en-US" dirty="0" smtClean="0"/>
            </a:br>
            <a:r>
              <a:rPr lang="en-US" sz="3600" dirty="0" smtClean="0"/>
              <a:t>NEJM 2009</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Methods:</a:t>
            </a:r>
          </a:p>
          <a:p>
            <a:pPr lvl="1"/>
            <a:r>
              <a:rPr lang="en-US" dirty="0" smtClean="0"/>
              <a:t>18, 000 AF patients randomized to dabigatran 110</a:t>
            </a:r>
            <a:r>
              <a:rPr lang="en-US" sz="1900" dirty="0" smtClean="0"/>
              <a:t>mg</a:t>
            </a:r>
            <a:r>
              <a:rPr lang="en-US" dirty="0" smtClean="0"/>
              <a:t> bid, dabigatran 150</a:t>
            </a:r>
            <a:r>
              <a:rPr lang="en-US" sz="1900" dirty="0" smtClean="0"/>
              <a:t>mg</a:t>
            </a:r>
            <a:r>
              <a:rPr lang="en-US" dirty="0" smtClean="0"/>
              <a:t> bid or warfarin</a:t>
            </a:r>
          </a:p>
          <a:p>
            <a:r>
              <a:rPr lang="en-US" dirty="0" smtClean="0"/>
              <a:t>Results:</a:t>
            </a:r>
          </a:p>
          <a:p>
            <a:pPr lvl="1"/>
            <a:r>
              <a:rPr lang="en-US" dirty="0"/>
              <a:t>Average CHADS2 score =2; mean age 71</a:t>
            </a:r>
          </a:p>
          <a:p>
            <a:pPr lvl="1"/>
            <a:r>
              <a:rPr lang="en-US" dirty="0" smtClean="0"/>
              <a:t>Mean f/u 2 years</a:t>
            </a:r>
          </a:p>
          <a:p>
            <a:pPr lvl="1"/>
            <a:r>
              <a:rPr lang="en-US" dirty="0" smtClean="0"/>
              <a:t>Warfarin TTR 64%</a:t>
            </a:r>
            <a:endParaRPr lang="en-US" dirty="0"/>
          </a:p>
        </p:txBody>
      </p:sp>
    </p:spTree>
    <p:extLst>
      <p:ext uri="{BB962C8B-B14F-4D97-AF65-F5344CB8AC3E}">
        <p14:creationId xmlns:p14="http://schemas.microsoft.com/office/powerpoint/2010/main" val="40667542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77" y="1012732"/>
            <a:ext cx="7950489"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2400" b="1" dirty="0" smtClean="0">
                <a:solidFill>
                  <a:srgbClr val="FFFFFF"/>
                </a:solidFill>
                <a:cs typeface="Arial Unicode MS" charset="0"/>
              </a:rPr>
              <a:t>RE-LY: Cumulative </a:t>
            </a:r>
            <a:r>
              <a:rPr lang="en-US" sz="2400" b="1" dirty="0">
                <a:solidFill>
                  <a:srgbClr val="FFFFFF"/>
                </a:solidFill>
                <a:cs typeface="Arial Unicode MS" charset="0"/>
              </a:rPr>
              <a:t>Hazard Rates for the Primary Outcome of Stroke or Systemic </a:t>
            </a:r>
            <a:r>
              <a:rPr lang="en-US" sz="2400" b="1" dirty="0" smtClean="0">
                <a:solidFill>
                  <a:srgbClr val="FFFFFF"/>
                </a:solidFill>
                <a:cs typeface="Arial Unicode MS" charset="0"/>
              </a:rPr>
              <a:t>Embolism</a:t>
            </a:r>
            <a:endParaRPr lang="en-US" sz="2400" b="1" dirty="0">
              <a:solidFill>
                <a:srgbClr val="FFFFFF"/>
              </a:solidFill>
              <a:cs typeface="Arial Unicode MS" charset="0"/>
            </a:endParaRPr>
          </a:p>
        </p:txBody>
      </p:sp>
      <p:sp>
        <p:nvSpPr>
          <p:cNvPr id="3076" name="Text Box 4"/>
          <p:cNvSpPr txBox="1">
            <a:spLocks noChangeArrowheads="1"/>
          </p:cNvSpPr>
          <p:nvPr/>
        </p:nvSpPr>
        <p:spPr bwMode="auto">
          <a:xfrm>
            <a:off x="597477" y="6013357"/>
            <a:ext cx="5866535"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2400">
                <a:solidFill>
                  <a:srgbClr val="FFFFFF"/>
                </a:solidFill>
                <a:latin typeface="Arial" charset="0"/>
                <a:ea typeface="ＭＳ Ｐゴシック" charset="0"/>
                <a:cs typeface="ＭＳ Ｐゴシック" charset="0"/>
              </a:defRPr>
            </a:lvl9pPr>
          </a:lstStyle>
          <a:p>
            <a:pPr>
              <a:lnSpc>
                <a:spcPct val="101000"/>
              </a:lnSpc>
            </a:pPr>
            <a:r>
              <a:rPr lang="en-US" sz="1100" b="1">
                <a:cs typeface="Arial Unicode MS" charset="0"/>
              </a:rPr>
              <a:t>Connolly SJ et al. N Engl J Med 2009;361:1139-1151.</a:t>
            </a:r>
          </a:p>
        </p:txBody>
      </p:sp>
    </p:spTree>
    <p:extLst>
      <p:ext uri="{BB962C8B-B14F-4D97-AF65-F5344CB8AC3E}">
        <p14:creationId xmlns:p14="http://schemas.microsoft.com/office/powerpoint/2010/main" val="6758280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7"/>
            <a:ext cx="8229600" cy="582956"/>
          </a:xfrm>
        </p:spPr>
        <p:txBody>
          <a:bodyPr>
            <a:noAutofit/>
          </a:bodyPr>
          <a:lstStyle/>
          <a:p>
            <a:r>
              <a:rPr lang="en-US" sz="4000" dirty="0" smtClean="0"/>
              <a:t>RE-LY: Safety Outcomes</a:t>
            </a:r>
            <a:endParaRPr lang="en-US" sz="4000" dirty="0"/>
          </a:p>
        </p:txBody>
      </p:sp>
      <p:pic>
        <p:nvPicPr>
          <p:cNvPr id="4" name="Picture 3" descr="Screen shot 2011-10-19 at 5.00.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133"/>
            <a:ext cx="9144000" cy="5063067"/>
          </a:xfrm>
          <a:prstGeom prst="rect">
            <a:avLst/>
          </a:prstGeom>
        </p:spPr>
      </p:pic>
    </p:spTree>
    <p:extLst>
      <p:ext uri="{BB962C8B-B14F-4D97-AF65-F5344CB8AC3E}">
        <p14:creationId xmlns:p14="http://schemas.microsoft.com/office/powerpoint/2010/main" val="30086257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 Bleeding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8241803"/>
              </p:ext>
            </p:extLst>
          </p:nvPr>
        </p:nvGraphicFramePr>
        <p:xfrm>
          <a:off x="457200" y="1032931"/>
          <a:ext cx="8229599" cy="5300136"/>
        </p:xfrm>
        <a:graphic>
          <a:graphicData uri="http://schemas.openxmlformats.org/drawingml/2006/table">
            <a:tbl>
              <a:tblPr firstRow="1" lastRow="1" bandRow="1">
                <a:tableStyleId>{5C22544A-7EE6-4342-B048-85BDC9FD1C3A}</a:tableStyleId>
              </a:tblPr>
              <a:tblGrid>
                <a:gridCol w="2689058"/>
                <a:gridCol w="1696452"/>
                <a:gridCol w="2192755"/>
                <a:gridCol w="1651334"/>
              </a:tblGrid>
              <a:tr h="883356">
                <a:tc>
                  <a:txBody>
                    <a:bodyPr/>
                    <a:lstStyle/>
                    <a:p>
                      <a:endParaRPr lang="en-US" dirty="0"/>
                    </a:p>
                  </a:txBody>
                  <a:tcPr/>
                </a:tc>
                <a:tc>
                  <a:txBody>
                    <a:bodyPr/>
                    <a:lstStyle/>
                    <a:p>
                      <a:pPr algn="ctr"/>
                      <a:r>
                        <a:rPr lang="en-US" sz="2000" dirty="0" smtClean="0">
                          <a:solidFill>
                            <a:schemeClr val="tx1"/>
                          </a:solidFill>
                        </a:rPr>
                        <a:t>Warfarin</a:t>
                      </a:r>
                    </a:p>
                    <a:p>
                      <a:pPr algn="ctr"/>
                      <a:r>
                        <a:rPr lang="en-US" sz="2000" dirty="0" smtClean="0">
                          <a:solidFill>
                            <a:schemeClr val="tx1"/>
                          </a:solidFill>
                        </a:rPr>
                        <a:t> (n=</a:t>
                      </a:r>
                      <a:r>
                        <a:rPr lang="en-US" sz="2000" baseline="0" dirty="0" smtClean="0">
                          <a:solidFill>
                            <a:schemeClr val="tx1"/>
                          </a:solidFill>
                        </a:rPr>
                        <a:t> 6022)</a:t>
                      </a:r>
                      <a:endParaRPr lang="en-US" sz="2000" dirty="0">
                        <a:solidFill>
                          <a:schemeClr val="tx1"/>
                        </a:solidFill>
                      </a:endParaRPr>
                    </a:p>
                  </a:txBody>
                  <a:tcPr/>
                </a:tc>
                <a:tc>
                  <a:txBody>
                    <a:bodyPr/>
                    <a:lstStyle/>
                    <a:p>
                      <a:pPr algn="ctr"/>
                      <a:r>
                        <a:rPr lang="en-US" sz="2000" dirty="0" smtClean="0">
                          <a:solidFill>
                            <a:schemeClr val="tx1"/>
                          </a:solidFill>
                        </a:rPr>
                        <a:t>Dabigatran</a:t>
                      </a:r>
                      <a:r>
                        <a:rPr lang="en-US" sz="2000" baseline="0" dirty="0" smtClean="0">
                          <a:solidFill>
                            <a:schemeClr val="tx1"/>
                          </a:solidFill>
                        </a:rPr>
                        <a:t> 150 </a:t>
                      </a:r>
                    </a:p>
                    <a:p>
                      <a:pPr algn="ctr"/>
                      <a:r>
                        <a:rPr lang="en-US" sz="2000" baseline="0" dirty="0" smtClean="0">
                          <a:solidFill>
                            <a:schemeClr val="tx1"/>
                          </a:solidFill>
                        </a:rPr>
                        <a:t>(n=6076)</a:t>
                      </a:r>
                      <a:endParaRPr lang="en-US" sz="2000" dirty="0">
                        <a:solidFill>
                          <a:schemeClr val="tx1"/>
                        </a:solidFill>
                      </a:endParaRPr>
                    </a:p>
                  </a:txBody>
                  <a:tcPr/>
                </a:tc>
                <a:tc>
                  <a:txBody>
                    <a:bodyPr/>
                    <a:lstStyle/>
                    <a:p>
                      <a:pPr algn="ctr"/>
                      <a:r>
                        <a:rPr lang="en-US" sz="2000" dirty="0" smtClean="0">
                          <a:solidFill>
                            <a:schemeClr val="tx1"/>
                          </a:solidFill>
                        </a:rPr>
                        <a:t>P-Value</a:t>
                      </a:r>
                      <a:endParaRPr lang="en-US" sz="2000" dirty="0">
                        <a:solidFill>
                          <a:schemeClr val="tx1"/>
                        </a:solidFill>
                      </a:endParaRPr>
                    </a:p>
                  </a:txBody>
                  <a:tcPr/>
                </a:tc>
              </a:tr>
              <a:tr h="883356">
                <a:tc>
                  <a:txBody>
                    <a:bodyPr/>
                    <a:lstStyle/>
                    <a:p>
                      <a:r>
                        <a:rPr lang="en-US" sz="2400" dirty="0" smtClean="0">
                          <a:solidFill>
                            <a:schemeClr val="bg1">
                              <a:lumMod val="75000"/>
                              <a:lumOff val="25000"/>
                            </a:schemeClr>
                          </a:solidFill>
                        </a:rPr>
                        <a:t>Major Bleeds</a:t>
                      </a:r>
                      <a:endParaRPr lang="en-US" sz="2400" dirty="0">
                        <a:solidFill>
                          <a:schemeClr val="bg1">
                            <a:lumMod val="75000"/>
                            <a:lumOff val="25000"/>
                          </a:schemeClr>
                        </a:solidFill>
                      </a:endParaRPr>
                    </a:p>
                  </a:txBody>
                  <a:tcPr/>
                </a:tc>
                <a:tc>
                  <a:txBody>
                    <a:bodyPr/>
                    <a:lstStyle/>
                    <a:p>
                      <a:pPr algn="ctr"/>
                      <a:r>
                        <a:rPr lang="en-US" sz="2400" dirty="0" smtClean="0"/>
                        <a:t>397</a:t>
                      </a:r>
                      <a:endParaRPr lang="en-US" sz="2400" dirty="0"/>
                    </a:p>
                  </a:txBody>
                  <a:tcPr/>
                </a:tc>
                <a:tc>
                  <a:txBody>
                    <a:bodyPr/>
                    <a:lstStyle/>
                    <a:p>
                      <a:pPr algn="ctr"/>
                      <a:r>
                        <a:rPr lang="en-US" sz="2400" dirty="0" smtClean="0"/>
                        <a:t>375</a:t>
                      </a:r>
                      <a:endParaRPr lang="en-US" sz="2400" dirty="0"/>
                    </a:p>
                  </a:txBody>
                  <a:tcPr/>
                </a:tc>
                <a:tc>
                  <a:txBody>
                    <a:bodyPr/>
                    <a:lstStyle/>
                    <a:p>
                      <a:r>
                        <a:rPr lang="en-US" sz="2400" dirty="0" smtClean="0"/>
                        <a:t>p=0.31</a:t>
                      </a:r>
                      <a:endParaRPr lang="en-US" sz="2400" dirty="0"/>
                    </a:p>
                  </a:txBody>
                  <a:tcPr/>
                </a:tc>
              </a:tr>
              <a:tr h="883356">
                <a:tc>
                  <a:txBody>
                    <a:bodyPr/>
                    <a:lstStyle/>
                    <a:p>
                      <a:r>
                        <a:rPr lang="en-US" sz="2400" dirty="0" smtClean="0">
                          <a:solidFill>
                            <a:schemeClr val="bg1">
                              <a:lumMod val="75000"/>
                              <a:lumOff val="25000"/>
                            </a:schemeClr>
                          </a:solidFill>
                        </a:rPr>
                        <a:t>Life-threatening</a:t>
                      </a:r>
                      <a:r>
                        <a:rPr lang="en-US" sz="2400" baseline="0" dirty="0" smtClean="0">
                          <a:solidFill>
                            <a:schemeClr val="bg1">
                              <a:lumMod val="75000"/>
                              <a:lumOff val="25000"/>
                            </a:schemeClr>
                          </a:solidFill>
                        </a:rPr>
                        <a:t> bleeds</a:t>
                      </a:r>
                      <a:endParaRPr lang="en-US" sz="2400" dirty="0">
                        <a:solidFill>
                          <a:schemeClr val="bg1">
                            <a:lumMod val="75000"/>
                            <a:lumOff val="25000"/>
                          </a:schemeClr>
                        </a:solidFill>
                      </a:endParaRPr>
                    </a:p>
                  </a:txBody>
                  <a:tcPr/>
                </a:tc>
                <a:tc>
                  <a:txBody>
                    <a:bodyPr/>
                    <a:lstStyle/>
                    <a:p>
                      <a:pPr algn="ctr"/>
                      <a:r>
                        <a:rPr lang="en-US" sz="2400" dirty="0" smtClean="0"/>
                        <a:t>212</a:t>
                      </a:r>
                      <a:endParaRPr lang="en-US" sz="2400" dirty="0"/>
                    </a:p>
                  </a:txBody>
                  <a:tcPr/>
                </a:tc>
                <a:tc>
                  <a:txBody>
                    <a:bodyPr/>
                    <a:lstStyle/>
                    <a:p>
                      <a:pPr algn="ctr"/>
                      <a:r>
                        <a:rPr lang="en-US" sz="2400" dirty="0" smtClean="0"/>
                        <a:t>175</a:t>
                      </a:r>
                      <a:endParaRPr lang="en-US" sz="2400" dirty="0"/>
                    </a:p>
                  </a:txBody>
                  <a:tcPr/>
                </a:tc>
                <a:tc>
                  <a:txBody>
                    <a:bodyPr/>
                    <a:lstStyle/>
                    <a:p>
                      <a:r>
                        <a:rPr lang="en-US" sz="2400" dirty="0" smtClean="0"/>
                        <a:t>p=0.04</a:t>
                      </a:r>
                      <a:endParaRPr lang="en-US" sz="2400" dirty="0"/>
                    </a:p>
                  </a:txBody>
                  <a:tcPr/>
                </a:tc>
              </a:tr>
              <a:tr h="883356">
                <a:tc>
                  <a:txBody>
                    <a:bodyPr/>
                    <a:lstStyle/>
                    <a:p>
                      <a:r>
                        <a:rPr lang="en-US" sz="2400" dirty="0" smtClean="0">
                          <a:solidFill>
                            <a:schemeClr val="bg1">
                              <a:lumMod val="75000"/>
                              <a:lumOff val="25000"/>
                            </a:schemeClr>
                          </a:solidFill>
                        </a:rPr>
                        <a:t>ICH</a:t>
                      </a:r>
                      <a:endParaRPr lang="en-US" sz="2400" dirty="0">
                        <a:solidFill>
                          <a:schemeClr val="bg1">
                            <a:lumMod val="75000"/>
                            <a:lumOff val="25000"/>
                          </a:schemeClr>
                        </a:solidFill>
                      </a:endParaRPr>
                    </a:p>
                  </a:txBody>
                  <a:tcPr/>
                </a:tc>
                <a:tc>
                  <a:txBody>
                    <a:bodyPr/>
                    <a:lstStyle/>
                    <a:p>
                      <a:pPr algn="ctr"/>
                      <a:r>
                        <a:rPr lang="en-US" sz="2400" dirty="0" smtClean="0"/>
                        <a:t>87</a:t>
                      </a:r>
                      <a:endParaRPr lang="en-US" sz="2400" dirty="0"/>
                    </a:p>
                  </a:txBody>
                  <a:tcPr/>
                </a:tc>
                <a:tc>
                  <a:txBody>
                    <a:bodyPr/>
                    <a:lstStyle/>
                    <a:p>
                      <a:pPr algn="ctr"/>
                      <a:r>
                        <a:rPr lang="en-US" sz="2400" dirty="0" smtClean="0"/>
                        <a:t>36</a:t>
                      </a:r>
                      <a:endParaRPr lang="en-US" sz="2400" dirty="0"/>
                    </a:p>
                  </a:txBody>
                  <a:tcPr/>
                </a:tc>
                <a:tc>
                  <a:txBody>
                    <a:bodyPr/>
                    <a:lstStyle/>
                    <a:p>
                      <a:r>
                        <a:rPr lang="en-US" sz="2400" dirty="0" smtClean="0"/>
                        <a:t>p &lt; 0.001</a:t>
                      </a:r>
                      <a:endParaRPr lang="en-US" sz="2400" dirty="0"/>
                    </a:p>
                  </a:txBody>
                  <a:tcPr/>
                </a:tc>
              </a:tr>
              <a:tr h="883356">
                <a:tc>
                  <a:txBody>
                    <a:bodyPr/>
                    <a:lstStyle/>
                    <a:p>
                      <a:r>
                        <a:rPr lang="en-US" sz="2400" baseline="0" dirty="0" smtClean="0">
                          <a:solidFill>
                            <a:schemeClr val="bg1">
                              <a:lumMod val="75000"/>
                              <a:lumOff val="25000"/>
                            </a:schemeClr>
                          </a:solidFill>
                        </a:rPr>
                        <a:t>GI</a:t>
                      </a:r>
                      <a:r>
                        <a:rPr lang="en-US" sz="2400" dirty="0" smtClean="0">
                          <a:solidFill>
                            <a:schemeClr val="bg1">
                              <a:lumMod val="75000"/>
                              <a:lumOff val="25000"/>
                            </a:schemeClr>
                          </a:solidFill>
                        </a:rPr>
                        <a:t> Bleeds</a:t>
                      </a:r>
                      <a:r>
                        <a:rPr lang="en-US" sz="2400" baseline="0" dirty="0" smtClean="0">
                          <a:solidFill>
                            <a:schemeClr val="bg1">
                              <a:lumMod val="75000"/>
                              <a:lumOff val="25000"/>
                            </a:schemeClr>
                          </a:solidFill>
                        </a:rPr>
                        <a:t>**</a:t>
                      </a:r>
                      <a:endParaRPr lang="en-US" sz="2400" dirty="0">
                        <a:solidFill>
                          <a:schemeClr val="bg1">
                            <a:lumMod val="75000"/>
                            <a:lumOff val="25000"/>
                          </a:schemeClr>
                        </a:solidFill>
                      </a:endParaRPr>
                    </a:p>
                  </a:txBody>
                  <a:tcPr/>
                </a:tc>
                <a:tc>
                  <a:txBody>
                    <a:bodyPr/>
                    <a:lstStyle/>
                    <a:p>
                      <a:pPr algn="ctr"/>
                      <a:r>
                        <a:rPr lang="en-US" sz="2400" dirty="0" smtClean="0"/>
                        <a:t>129</a:t>
                      </a:r>
                      <a:endParaRPr lang="en-US" sz="2400" dirty="0"/>
                    </a:p>
                  </a:txBody>
                  <a:tcPr/>
                </a:tc>
                <a:tc>
                  <a:txBody>
                    <a:bodyPr/>
                    <a:lstStyle/>
                    <a:p>
                      <a:pPr algn="ctr"/>
                      <a:r>
                        <a:rPr lang="en-US" sz="2400" dirty="0" smtClean="0"/>
                        <a:t>182</a:t>
                      </a:r>
                      <a:endParaRPr lang="en-US" sz="2400" dirty="0"/>
                    </a:p>
                  </a:txBody>
                  <a:tcPr/>
                </a:tc>
                <a:tc>
                  <a:txBody>
                    <a:bodyPr/>
                    <a:lstStyle/>
                    <a:p>
                      <a:r>
                        <a:rPr lang="en-US" sz="2400" dirty="0" smtClean="0"/>
                        <a:t>p&lt;</a:t>
                      </a:r>
                      <a:r>
                        <a:rPr lang="en-US" sz="2400" baseline="0" dirty="0" smtClean="0"/>
                        <a:t> 0.001</a:t>
                      </a:r>
                      <a:endParaRPr lang="en-US" sz="2400" dirty="0"/>
                    </a:p>
                  </a:txBody>
                  <a:tcPr/>
                </a:tc>
              </a:tr>
              <a:tr h="88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461422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Dabigatran Facts</a:t>
            </a:r>
            <a:endParaRPr lang="en-US" dirty="0"/>
          </a:p>
        </p:txBody>
      </p:sp>
      <p:sp>
        <p:nvSpPr>
          <p:cNvPr id="10" name="Content Placeholder 9"/>
          <p:cNvSpPr>
            <a:spLocks noGrp="1"/>
          </p:cNvSpPr>
          <p:nvPr>
            <p:ph idx="1"/>
          </p:nvPr>
        </p:nvSpPr>
        <p:spPr>
          <a:xfrm>
            <a:off x="457200" y="1066800"/>
            <a:ext cx="8229600" cy="5469466"/>
          </a:xfrm>
        </p:spPr>
        <p:txBody>
          <a:bodyPr>
            <a:normAutofit fontScale="62500" lnSpcReduction="20000"/>
          </a:bodyPr>
          <a:lstStyle/>
          <a:p>
            <a:r>
              <a:rPr lang="en-US" dirty="0" smtClean="0"/>
              <a:t>Mechanism of Action</a:t>
            </a:r>
          </a:p>
          <a:p>
            <a:pPr lvl="1"/>
            <a:r>
              <a:rPr lang="en-US" dirty="0" smtClean="0"/>
              <a:t>Direct Thrombin inhibitor (Final pathway) </a:t>
            </a:r>
          </a:p>
          <a:p>
            <a:r>
              <a:rPr lang="en-US" dirty="0" smtClean="0"/>
              <a:t>Pharmacology</a:t>
            </a:r>
          </a:p>
          <a:p>
            <a:pPr lvl="1"/>
            <a:r>
              <a:rPr lang="en-US" dirty="0" smtClean="0"/>
              <a:t>Rapid onset of action (1 hour) and half life 12-14 hours</a:t>
            </a:r>
          </a:p>
          <a:p>
            <a:pPr lvl="1"/>
            <a:r>
              <a:rPr lang="en-US" dirty="0" smtClean="0"/>
              <a:t>Cleared primarily through kidneys; dose adjustments required when GFR &lt; 30</a:t>
            </a:r>
          </a:p>
          <a:p>
            <a:pPr lvl="1"/>
            <a:r>
              <a:rPr lang="en-US" dirty="0" smtClean="0"/>
              <a:t>BID dosing</a:t>
            </a:r>
          </a:p>
          <a:p>
            <a:pPr lvl="1"/>
            <a:r>
              <a:rPr lang="en-US" dirty="0" smtClean="0"/>
              <a:t>No significant drug interactions</a:t>
            </a:r>
          </a:p>
          <a:p>
            <a:pPr lvl="1"/>
            <a:r>
              <a:rPr lang="en-US" dirty="0" smtClean="0"/>
              <a:t>No dietary interactions</a:t>
            </a:r>
          </a:p>
          <a:p>
            <a:r>
              <a:rPr lang="en-US" dirty="0" smtClean="0"/>
              <a:t>Adverse Effects</a:t>
            </a:r>
          </a:p>
          <a:p>
            <a:pPr lvl="1"/>
            <a:r>
              <a:rPr lang="en-US" dirty="0" smtClean="0"/>
              <a:t>12% reported “dyspepsia.” </a:t>
            </a:r>
          </a:p>
          <a:p>
            <a:r>
              <a:rPr lang="en-US" dirty="0" smtClean="0"/>
              <a:t>Convenience Factors</a:t>
            </a:r>
          </a:p>
          <a:p>
            <a:pPr lvl="1"/>
            <a:r>
              <a:rPr lang="en-US" dirty="0" smtClean="0"/>
              <a:t>No INR testing </a:t>
            </a:r>
          </a:p>
          <a:p>
            <a:pPr lvl="1"/>
            <a:endParaRPr lang="en-US" dirty="0"/>
          </a:p>
        </p:txBody>
      </p:sp>
    </p:spTree>
    <p:extLst>
      <p:ext uri="{BB962C8B-B14F-4D97-AF65-F5344CB8AC3E}">
        <p14:creationId xmlns:p14="http://schemas.microsoft.com/office/powerpoint/2010/main" val="234637735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Dabigatran </a:t>
            </a:r>
            <a:endParaRPr lang="en-US" dirty="0"/>
          </a:p>
        </p:txBody>
      </p:sp>
      <p:sp>
        <p:nvSpPr>
          <p:cNvPr id="5" name="Text Placeholder 4"/>
          <p:cNvSpPr>
            <a:spLocks noGrp="1"/>
          </p:cNvSpPr>
          <p:nvPr>
            <p:ph type="body" idx="1"/>
          </p:nvPr>
        </p:nvSpPr>
        <p:spPr>
          <a:xfrm>
            <a:off x="457200" y="1052963"/>
            <a:ext cx="4040188" cy="639762"/>
          </a:xfrm>
          <a:ln>
            <a:solidFill>
              <a:srgbClr val="FF6600"/>
            </a:solidFill>
          </a:ln>
        </p:spPr>
        <p:txBody>
          <a:bodyPr/>
          <a:lstStyle/>
          <a:p>
            <a:pPr algn="ctr"/>
            <a:r>
              <a:rPr lang="en-US" dirty="0" smtClean="0"/>
              <a:t>Positives</a:t>
            </a:r>
            <a:endParaRPr lang="en-US" dirty="0"/>
          </a:p>
        </p:txBody>
      </p:sp>
      <p:sp>
        <p:nvSpPr>
          <p:cNvPr id="6" name="Content Placeholder 5"/>
          <p:cNvSpPr>
            <a:spLocks noGrp="1"/>
          </p:cNvSpPr>
          <p:nvPr>
            <p:ph sz="half" idx="2"/>
          </p:nvPr>
        </p:nvSpPr>
        <p:spPr>
          <a:xfrm>
            <a:off x="457200" y="1713283"/>
            <a:ext cx="4187824" cy="4513792"/>
          </a:xfrm>
        </p:spPr>
        <p:txBody>
          <a:bodyPr>
            <a:normAutofit fontScale="85000" lnSpcReduction="10000"/>
          </a:bodyPr>
          <a:lstStyle/>
          <a:p>
            <a:r>
              <a:rPr lang="en-US" dirty="0" smtClean="0"/>
              <a:t>Superior to warfarin </a:t>
            </a:r>
          </a:p>
          <a:p>
            <a:pPr lvl="1"/>
            <a:r>
              <a:rPr lang="en-US" dirty="0" smtClean="0"/>
              <a:t>Fewer strokes</a:t>
            </a:r>
          </a:p>
          <a:p>
            <a:pPr lvl="1"/>
            <a:r>
              <a:rPr lang="en-US" dirty="0" smtClean="0"/>
              <a:t>Less ICH</a:t>
            </a:r>
          </a:p>
          <a:p>
            <a:pPr lvl="1"/>
            <a:r>
              <a:rPr lang="en-US" dirty="0" smtClean="0"/>
              <a:t>Trend toward lower mortality</a:t>
            </a:r>
          </a:p>
          <a:p>
            <a:r>
              <a:rPr lang="en-US" dirty="0" smtClean="0"/>
              <a:t>No drug interactions</a:t>
            </a:r>
          </a:p>
          <a:p>
            <a:r>
              <a:rPr lang="en-US" dirty="0" smtClean="0"/>
              <a:t>No dietary interaction</a:t>
            </a:r>
          </a:p>
          <a:p>
            <a:r>
              <a:rPr lang="en-US" dirty="0" smtClean="0"/>
              <a:t>Convenience</a:t>
            </a:r>
          </a:p>
          <a:p>
            <a:pPr lvl="1"/>
            <a:r>
              <a:rPr lang="en-US" dirty="0" smtClean="0"/>
              <a:t>No INRs</a:t>
            </a:r>
          </a:p>
          <a:p>
            <a:pPr lvl="1"/>
            <a:r>
              <a:rPr lang="en-US" dirty="0" smtClean="0"/>
              <a:t>Can be used to acutely anticoagulate: oral “</a:t>
            </a:r>
            <a:r>
              <a:rPr lang="en-US" dirty="0" err="1" smtClean="0"/>
              <a:t>lovenox</a:t>
            </a:r>
            <a:r>
              <a:rPr lang="en-US" dirty="0" smtClean="0"/>
              <a:t>”</a:t>
            </a:r>
          </a:p>
        </p:txBody>
      </p:sp>
      <p:sp>
        <p:nvSpPr>
          <p:cNvPr id="7" name="Text Placeholder 6"/>
          <p:cNvSpPr>
            <a:spLocks noGrp="1"/>
          </p:cNvSpPr>
          <p:nvPr>
            <p:ph type="body" sz="quarter" idx="3"/>
          </p:nvPr>
        </p:nvSpPr>
        <p:spPr>
          <a:xfrm>
            <a:off x="4645025" y="1052963"/>
            <a:ext cx="4041775" cy="639762"/>
          </a:xfrm>
          <a:ln>
            <a:solidFill>
              <a:srgbClr val="FF6600"/>
            </a:solidFill>
          </a:ln>
        </p:spPr>
        <p:txBody>
          <a:bodyPr/>
          <a:lstStyle/>
          <a:p>
            <a:pPr algn="ctr"/>
            <a:r>
              <a:rPr lang="en-US" dirty="0" smtClean="0"/>
              <a:t>Negatives</a:t>
            </a:r>
            <a:endParaRPr lang="en-US" dirty="0"/>
          </a:p>
        </p:txBody>
      </p:sp>
      <p:sp>
        <p:nvSpPr>
          <p:cNvPr id="8" name="Content Placeholder 7"/>
          <p:cNvSpPr>
            <a:spLocks noGrp="1"/>
          </p:cNvSpPr>
          <p:nvPr>
            <p:ph sz="quarter" idx="4"/>
          </p:nvPr>
        </p:nvSpPr>
        <p:spPr>
          <a:xfrm>
            <a:off x="4645024" y="1845733"/>
            <a:ext cx="4498975" cy="5012267"/>
          </a:xfrm>
        </p:spPr>
        <p:txBody>
          <a:bodyPr>
            <a:normAutofit fontScale="85000" lnSpcReduction="10000"/>
          </a:bodyPr>
          <a:lstStyle/>
          <a:p>
            <a:r>
              <a:rPr lang="en-US" dirty="0" smtClean="0"/>
              <a:t>Increased cost</a:t>
            </a:r>
          </a:p>
          <a:p>
            <a:pPr lvl="1"/>
            <a:r>
              <a:rPr lang="en-US" dirty="0" smtClean="0"/>
              <a:t>May be cost-effective  (Annals paper)</a:t>
            </a:r>
          </a:p>
          <a:p>
            <a:r>
              <a:rPr lang="en-US" dirty="0" smtClean="0"/>
              <a:t>GI Side effects are real</a:t>
            </a:r>
          </a:p>
          <a:p>
            <a:r>
              <a:rPr lang="en-US" dirty="0" smtClean="0"/>
              <a:t>BID dosing requires compliance</a:t>
            </a:r>
          </a:p>
          <a:p>
            <a:r>
              <a:rPr lang="en-US" dirty="0" smtClean="0"/>
              <a:t>Trust factor</a:t>
            </a:r>
          </a:p>
          <a:p>
            <a:pPr lvl="1"/>
            <a:r>
              <a:rPr lang="en-US" dirty="0" smtClean="0"/>
              <a:t>Personal responsibility</a:t>
            </a:r>
          </a:p>
          <a:p>
            <a:r>
              <a:rPr lang="en-US" dirty="0" smtClean="0"/>
              <a:t>Superiority in low risk patients or those with good INR control is debatable</a:t>
            </a:r>
          </a:p>
          <a:p>
            <a:r>
              <a:rPr lang="en-US" dirty="0" smtClean="0"/>
              <a:t>Renal adjustments </a:t>
            </a:r>
          </a:p>
          <a:p>
            <a:endParaRPr lang="en-US" dirty="0"/>
          </a:p>
        </p:txBody>
      </p:sp>
    </p:spTree>
    <p:extLst>
      <p:ext uri="{BB962C8B-B14F-4D97-AF65-F5344CB8AC3E}">
        <p14:creationId xmlns:p14="http://schemas.microsoft.com/office/powerpoint/2010/main" val="226444495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Dabigatran and Decreased ICH risk:</a:t>
            </a:r>
            <a:br>
              <a:rPr lang="en-US" dirty="0" smtClean="0"/>
            </a:br>
            <a:endParaRPr lang="en-US" sz="4000" i="1" dirty="0">
              <a:solidFill>
                <a:schemeClr val="accent4">
                  <a:lumMod val="20000"/>
                  <a:lumOff val="80000"/>
                </a:schemeClr>
              </a:solidFill>
            </a:endParaRPr>
          </a:p>
        </p:txBody>
      </p:sp>
      <p:sp>
        <p:nvSpPr>
          <p:cNvPr id="4" name="Subtitle 3"/>
          <p:cNvSpPr>
            <a:spLocks noGrp="1"/>
          </p:cNvSpPr>
          <p:nvPr>
            <p:ph type="subTitle" idx="1"/>
          </p:nvPr>
        </p:nvSpPr>
        <p:spPr/>
        <p:txBody>
          <a:bodyPr/>
          <a:lstStyle/>
          <a:p>
            <a:r>
              <a:rPr lang="en-US" i="1" dirty="0">
                <a:solidFill>
                  <a:schemeClr val="accent4">
                    <a:lumMod val="20000"/>
                    <a:lumOff val="80000"/>
                  </a:schemeClr>
                </a:solidFill>
              </a:rPr>
              <a:t>Is it </a:t>
            </a:r>
            <a:r>
              <a:rPr lang="en-US" i="1" dirty="0" smtClean="0">
                <a:solidFill>
                  <a:schemeClr val="accent4">
                    <a:lumMod val="20000"/>
                    <a:lumOff val="80000"/>
                  </a:schemeClr>
                </a:solidFill>
              </a:rPr>
              <a:t>Dabigatran, </a:t>
            </a:r>
            <a:r>
              <a:rPr lang="en-US" i="1" dirty="0">
                <a:solidFill>
                  <a:schemeClr val="accent4">
                    <a:lumMod val="20000"/>
                    <a:lumOff val="80000"/>
                  </a:schemeClr>
                </a:solidFill>
              </a:rPr>
              <a:t>or just that warfarin is bad?</a:t>
            </a:r>
            <a:endParaRPr lang="en-US" dirty="0"/>
          </a:p>
        </p:txBody>
      </p:sp>
    </p:spTree>
    <p:extLst>
      <p:ext uri="{BB962C8B-B14F-4D97-AF65-F5344CB8AC3E}">
        <p14:creationId xmlns:p14="http://schemas.microsoft.com/office/powerpoint/2010/main" val="35982320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20 at 4.15.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
            <a:ext cx="9144000" cy="6672335"/>
          </a:xfrm>
          <a:prstGeom prst="rect">
            <a:avLst/>
          </a:prstGeom>
        </p:spPr>
      </p:pic>
    </p:spTree>
    <p:extLst>
      <p:ext uri="{BB962C8B-B14F-4D97-AF65-F5344CB8AC3E}">
        <p14:creationId xmlns:p14="http://schemas.microsoft.com/office/powerpoint/2010/main" val="8725669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2954" y="70908"/>
            <a:ext cx="3008313" cy="404283"/>
          </a:xfrm>
        </p:spPr>
        <p:txBody>
          <a:bodyPr/>
          <a:lstStyle/>
          <a:p>
            <a:pPr algn="ctr"/>
            <a:r>
              <a:rPr lang="en-US" dirty="0" smtClean="0"/>
              <a:t>Dabigatran biochemistry</a:t>
            </a:r>
            <a:endParaRPr lang="en-US" dirty="0"/>
          </a:p>
        </p:txBody>
      </p:sp>
      <p:pic>
        <p:nvPicPr>
          <p:cNvPr id="12" name="Content Placeholder 11" descr="Screen shot 2011-10-20 at 4.12.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 b="-3220"/>
          <a:stretch/>
        </p:blipFill>
        <p:spPr>
          <a:xfrm>
            <a:off x="4428306" y="273050"/>
            <a:ext cx="4715694" cy="5399617"/>
          </a:xfrm>
        </p:spPr>
      </p:pic>
      <p:sp>
        <p:nvSpPr>
          <p:cNvPr id="11" name="Text Placeholder 10"/>
          <p:cNvSpPr>
            <a:spLocks noGrp="1"/>
          </p:cNvSpPr>
          <p:nvPr>
            <p:ph type="body" sz="half" idx="2"/>
          </p:nvPr>
        </p:nvSpPr>
        <p:spPr>
          <a:xfrm>
            <a:off x="203200" y="508000"/>
            <a:ext cx="4165600" cy="5618164"/>
          </a:xfrm>
        </p:spPr>
        <p:txBody>
          <a:bodyPr>
            <a:normAutofit fontScale="92500"/>
          </a:bodyPr>
          <a:lstStyle/>
          <a:p>
            <a:pPr marL="285750" indent="-285750">
              <a:buFont typeface="Arial"/>
              <a:buChar char="•"/>
            </a:pPr>
            <a:r>
              <a:rPr lang="en-US" dirty="0" smtClean="0"/>
              <a:t>Compared to warfarin, dabigatran-treated mice fared better with induced ICH </a:t>
            </a:r>
          </a:p>
          <a:p>
            <a:r>
              <a:rPr lang="en-US" dirty="0" smtClean="0">
                <a:solidFill>
                  <a:srgbClr val="FFFF00"/>
                </a:solidFill>
              </a:rPr>
              <a:t>Potential </a:t>
            </a:r>
            <a:r>
              <a:rPr lang="en-US" dirty="0">
                <a:solidFill>
                  <a:srgbClr val="FFFF00"/>
                </a:solidFill>
              </a:rPr>
              <a:t>r</a:t>
            </a:r>
            <a:r>
              <a:rPr lang="en-US" dirty="0" smtClean="0">
                <a:solidFill>
                  <a:srgbClr val="FFFF00"/>
                </a:solidFill>
              </a:rPr>
              <a:t>easons:</a:t>
            </a:r>
          </a:p>
          <a:p>
            <a:pPr marL="285750" indent="-285750">
              <a:buFont typeface="Arial"/>
              <a:buChar char="•"/>
            </a:pPr>
            <a:r>
              <a:rPr lang="en-US" dirty="0" smtClean="0"/>
              <a:t>DTI do not </a:t>
            </a:r>
            <a:r>
              <a:rPr lang="en-US" dirty="0"/>
              <a:t>inhibit thrombin</a:t>
            </a:r>
            <a:r>
              <a:rPr lang="en-US" dirty="0" smtClean="0"/>
              <a:t>-</a:t>
            </a:r>
            <a:r>
              <a:rPr lang="en-US" dirty="0" err="1" smtClean="0"/>
              <a:t>activatable</a:t>
            </a:r>
            <a:r>
              <a:rPr lang="en-US" dirty="0" smtClean="0"/>
              <a:t> </a:t>
            </a:r>
            <a:r>
              <a:rPr lang="en-US" dirty="0"/>
              <a:t>fibrinolysis inhibitor generation whereas drugs </a:t>
            </a:r>
            <a:r>
              <a:rPr lang="en-US" dirty="0" smtClean="0"/>
              <a:t>that target factor </a:t>
            </a:r>
            <a:r>
              <a:rPr lang="en-US" dirty="0" err="1" smtClean="0"/>
              <a:t>Xa</a:t>
            </a:r>
            <a:r>
              <a:rPr lang="en-US" dirty="0" smtClean="0"/>
              <a:t>  (warfarin) do. </a:t>
            </a:r>
          </a:p>
          <a:p>
            <a:pPr marL="742950" lvl="1" indent="-285750">
              <a:buFont typeface="Arial"/>
              <a:buChar char="•"/>
            </a:pPr>
            <a:r>
              <a:rPr lang="en-US" dirty="0" smtClean="0"/>
              <a:t>Dabigatran is a </a:t>
            </a:r>
            <a:r>
              <a:rPr lang="en-US" dirty="0" err="1" smtClean="0"/>
              <a:t>uni</a:t>
            </a:r>
            <a:r>
              <a:rPr lang="en-US" dirty="0"/>
              <a:t>-</a:t>
            </a:r>
            <a:r>
              <a:rPr lang="en-US" dirty="0" smtClean="0"/>
              <a:t>(not bi)</a:t>
            </a:r>
            <a:r>
              <a:rPr lang="en-US" dirty="0" err="1" smtClean="0"/>
              <a:t>valent</a:t>
            </a:r>
            <a:r>
              <a:rPr lang="en-US" dirty="0" smtClean="0"/>
              <a:t> binder to thrombin. This allows for </a:t>
            </a:r>
            <a:r>
              <a:rPr lang="en-US" dirty="0" err="1" smtClean="0"/>
              <a:t>Dabig</a:t>
            </a:r>
            <a:r>
              <a:rPr lang="en-US" dirty="0" smtClean="0"/>
              <a:t>-mediated decreases in Factor II activity and sufficient clotting in ICH</a:t>
            </a:r>
          </a:p>
          <a:p>
            <a:pPr marL="285750" indent="-285750">
              <a:buFont typeface="Arial"/>
              <a:buChar char="•"/>
            </a:pPr>
            <a:r>
              <a:rPr lang="en-US" dirty="0" err="1" smtClean="0"/>
              <a:t>Microhemorrhages</a:t>
            </a:r>
            <a:r>
              <a:rPr lang="en-US" dirty="0" smtClean="0"/>
              <a:t> </a:t>
            </a:r>
            <a:r>
              <a:rPr lang="en-US" dirty="0"/>
              <a:t>induced in warfarin-treated mice more often expand toward having increased RBC and blood plasma diameters whereas </a:t>
            </a:r>
            <a:r>
              <a:rPr lang="en-US" dirty="0" err="1"/>
              <a:t>microbleeds</a:t>
            </a:r>
            <a:r>
              <a:rPr lang="en-US" dirty="0"/>
              <a:t> in DE mice do not differ from controls</a:t>
            </a:r>
            <a:r>
              <a:rPr lang="en-US" dirty="0" smtClean="0"/>
              <a:t>.  </a:t>
            </a:r>
            <a:r>
              <a:rPr lang="en-US" dirty="0"/>
              <a:t>Thus, we may speculate that in the RE-LY trial, the absolute number </a:t>
            </a:r>
            <a:r>
              <a:rPr lang="en-US" dirty="0" smtClean="0"/>
              <a:t>of cerebral </a:t>
            </a:r>
            <a:r>
              <a:rPr lang="en-US" dirty="0" err="1" smtClean="0"/>
              <a:t>micobleeds</a:t>
            </a:r>
            <a:r>
              <a:rPr lang="en-US" dirty="0" smtClean="0"/>
              <a:t> was similar in the warfarin and the dabigatran groups but that </a:t>
            </a:r>
            <a:r>
              <a:rPr lang="en-US" dirty="0" err="1" smtClean="0"/>
              <a:t>microhemorrhages</a:t>
            </a:r>
            <a:r>
              <a:rPr lang="en-US" dirty="0" smtClean="0"/>
              <a:t> under warfarin more often expanded to- ward symptomatic ICH.</a:t>
            </a:r>
            <a:endParaRPr lang="en-US" dirty="0"/>
          </a:p>
        </p:txBody>
      </p:sp>
    </p:spTree>
    <p:extLst>
      <p:ext uri="{BB962C8B-B14F-4D97-AF65-F5344CB8AC3E}">
        <p14:creationId xmlns:p14="http://schemas.microsoft.com/office/powerpoint/2010/main" val="15375050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AF Ablation:</a:t>
            </a:r>
            <a:br>
              <a:rPr lang="en-US" dirty="0" smtClean="0"/>
            </a:br>
            <a:r>
              <a:rPr lang="en-US" dirty="0" smtClean="0"/>
              <a:t/>
            </a:r>
            <a:br>
              <a:rPr lang="en-US" dirty="0" smtClean="0"/>
            </a:br>
            <a:r>
              <a:rPr lang="en-US" sz="4000" i="1" dirty="0" smtClean="0">
                <a:solidFill>
                  <a:srgbClr val="FF6600"/>
                </a:solidFill>
              </a:rPr>
              <a:t>Could AF-ablation Reduce Stroke Rates?</a:t>
            </a:r>
            <a:endParaRPr lang="en-US" sz="4000" i="1" dirty="0">
              <a:solidFill>
                <a:srgbClr val="FF6600"/>
              </a:solidFill>
            </a:endParaRPr>
          </a:p>
        </p:txBody>
      </p:sp>
      <p:pic>
        <p:nvPicPr>
          <p:cNvPr id="13" name="Content Placeholder 12" descr="PA VIEW PVI .jpeg"/>
          <p:cNvPicPr>
            <a:picLocks noGrp="1" noChangeAspect="1"/>
          </p:cNvPicPr>
          <p:nvPr>
            <p:ph idx="1"/>
          </p:nvPr>
        </p:nvPicPr>
        <p:blipFill>
          <a:blip r:embed="rId2">
            <a:extLst>
              <a:ext uri="{28A0092B-C50C-407E-A947-70E740481C1C}">
                <a14:useLocalDpi xmlns:a14="http://schemas.microsoft.com/office/drawing/2010/main" val="0"/>
              </a:ext>
            </a:extLst>
          </a:blip>
          <a:srcRect t="27474" b="27474"/>
          <a:stretch>
            <a:fillRect/>
          </a:stretch>
        </p:blipFill>
        <p:spPr>
          <a:xfrm>
            <a:off x="4652822" y="3265488"/>
            <a:ext cx="4148278" cy="2055812"/>
          </a:xfrm>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21" y="2271914"/>
            <a:ext cx="3470084" cy="30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9742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t>Education</a:t>
            </a:r>
            <a:br>
              <a:rPr lang="en-US" sz="6000" dirty="0" smtClean="0"/>
            </a:br>
            <a:r>
              <a:rPr lang="en-US" sz="4400" i="1" dirty="0"/>
              <a:t> </a:t>
            </a:r>
            <a:r>
              <a:rPr lang="en-US" sz="4400" i="1" dirty="0" smtClean="0"/>
              <a:t>6 Things </a:t>
            </a:r>
            <a:r>
              <a:rPr lang="en-US" sz="4400" i="1" dirty="0" smtClean="0"/>
              <a:t>that I </a:t>
            </a:r>
            <a:r>
              <a:rPr lang="en-US" sz="4400" i="1" dirty="0" smtClean="0"/>
              <a:t>explain</a:t>
            </a:r>
            <a:endParaRPr lang="en-US" sz="4400" i="1" dirty="0"/>
          </a:p>
        </p:txBody>
      </p:sp>
      <p:sp>
        <p:nvSpPr>
          <p:cNvPr id="5" name="Subtitle 4"/>
          <p:cNvSpPr>
            <a:spLocks noGrp="1"/>
          </p:cNvSpPr>
          <p:nvPr>
            <p:ph idx="1"/>
          </p:nvPr>
        </p:nvSpPr>
        <p:spPr/>
        <p:txBody>
          <a:bodyPr>
            <a:normAutofit fontScale="70000" lnSpcReduction="20000"/>
          </a:bodyPr>
          <a:lstStyle/>
          <a:p>
            <a:r>
              <a:rPr lang="en-US" dirty="0" smtClean="0"/>
              <a:t>What is AF?</a:t>
            </a:r>
          </a:p>
          <a:p>
            <a:r>
              <a:rPr lang="en-US" dirty="0" smtClean="0"/>
              <a:t>What causes AF?</a:t>
            </a:r>
          </a:p>
          <a:p>
            <a:r>
              <a:rPr lang="en-US" dirty="0" smtClean="0"/>
              <a:t>What our the goals of treatment</a:t>
            </a:r>
            <a:r>
              <a:rPr lang="en-US" dirty="0" smtClean="0"/>
              <a:t>?</a:t>
            </a:r>
          </a:p>
          <a:p>
            <a:pPr lvl="1"/>
            <a:r>
              <a:rPr lang="en-US" dirty="0" smtClean="0"/>
              <a:t>Cures are rare</a:t>
            </a:r>
            <a:endParaRPr lang="en-US" dirty="0" smtClean="0"/>
          </a:p>
          <a:p>
            <a:r>
              <a:rPr lang="en-US" dirty="0" smtClean="0"/>
              <a:t>What are the possible treatments?</a:t>
            </a:r>
          </a:p>
          <a:p>
            <a:r>
              <a:rPr lang="en-US" dirty="0" smtClean="0"/>
              <a:t>The importance of treating associated conditions</a:t>
            </a:r>
          </a:p>
          <a:p>
            <a:pPr lvl="1"/>
            <a:r>
              <a:rPr lang="en-US" dirty="0" smtClean="0"/>
              <a:t>TLC – </a:t>
            </a:r>
            <a:r>
              <a:rPr lang="en-US" i="1" dirty="0" smtClean="0">
                <a:latin typeface="Lucida Handwriting"/>
                <a:cs typeface="Lucida Handwriting"/>
              </a:rPr>
              <a:t>Therapeutic Lifestyle Changes</a:t>
            </a:r>
          </a:p>
          <a:p>
            <a:r>
              <a:rPr lang="en-US" dirty="0" smtClean="0">
                <a:latin typeface="+mj-lt"/>
                <a:cs typeface="Lucida Handwriting"/>
              </a:rPr>
              <a:t>The Quandary…</a:t>
            </a:r>
          </a:p>
        </p:txBody>
      </p:sp>
    </p:spTree>
    <p:extLst>
      <p:ext uri="{BB962C8B-B14F-4D97-AF65-F5344CB8AC3E}">
        <p14:creationId xmlns:p14="http://schemas.microsoft.com/office/powerpoint/2010/main" val="55029099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20 at 4.58.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33" y="0"/>
            <a:ext cx="7718800" cy="6858000"/>
          </a:xfrm>
          <a:prstGeom prst="rect">
            <a:avLst/>
          </a:prstGeom>
        </p:spPr>
      </p:pic>
      <p:sp>
        <p:nvSpPr>
          <p:cNvPr id="5" name="Rectangle 4"/>
          <p:cNvSpPr/>
          <p:nvPr/>
        </p:nvSpPr>
        <p:spPr>
          <a:xfrm>
            <a:off x="6536266" y="1049867"/>
            <a:ext cx="1100667" cy="5537200"/>
          </a:xfrm>
          <a:prstGeom prst="rect">
            <a:avLst/>
          </a:prstGeom>
          <a:solidFill>
            <a:schemeClr val="accent5">
              <a:lumMod val="60000"/>
              <a:lumOff val="4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0547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 ablation</a:t>
            </a:r>
            <a:endParaRPr lang="en-US" dirty="0"/>
          </a:p>
        </p:txBody>
      </p:sp>
      <p:sp>
        <p:nvSpPr>
          <p:cNvPr id="5" name="Text Placeholder 4"/>
          <p:cNvSpPr>
            <a:spLocks noGrp="1"/>
          </p:cNvSpPr>
          <p:nvPr>
            <p:ph type="body" idx="1"/>
          </p:nvPr>
        </p:nvSpPr>
        <p:spPr>
          <a:xfrm>
            <a:off x="457200" y="917496"/>
            <a:ext cx="4040188" cy="639762"/>
          </a:xfrm>
        </p:spPr>
        <p:txBody>
          <a:bodyPr/>
          <a:lstStyle/>
          <a:p>
            <a:pPr algn="ctr"/>
            <a:r>
              <a:rPr lang="en-US" dirty="0" smtClean="0">
                <a:solidFill>
                  <a:srgbClr val="FFFF00"/>
                </a:solidFill>
              </a:rPr>
              <a:t>Advantages</a:t>
            </a:r>
            <a:endParaRPr lang="en-US" dirty="0">
              <a:solidFill>
                <a:srgbClr val="FFFF00"/>
              </a:solidFill>
            </a:endParaRPr>
          </a:p>
        </p:txBody>
      </p:sp>
      <p:sp>
        <p:nvSpPr>
          <p:cNvPr id="3" name="Content Placeholder 2"/>
          <p:cNvSpPr>
            <a:spLocks noGrp="1"/>
          </p:cNvSpPr>
          <p:nvPr>
            <p:ph sz="half" idx="2"/>
          </p:nvPr>
        </p:nvSpPr>
        <p:spPr>
          <a:xfrm>
            <a:off x="457200" y="1585833"/>
            <a:ext cx="4040188" cy="4560968"/>
          </a:xfrm>
        </p:spPr>
        <p:txBody>
          <a:bodyPr>
            <a:normAutofit fontScale="77500" lnSpcReduction="20000"/>
          </a:bodyPr>
          <a:lstStyle/>
          <a:p>
            <a:r>
              <a:rPr lang="en-US" dirty="0" smtClean="0"/>
              <a:t>Proven superior to AAD in maintenance of SR</a:t>
            </a:r>
          </a:p>
          <a:p>
            <a:pPr lvl="1"/>
            <a:r>
              <a:rPr lang="en-US" dirty="0" smtClean="0"/>
              <a:t>Ultimate success rates: 90%</a:t>
            </a:r>
          </a:p>
          <a:p>
            <a:r>
              <a:rPr lang="en-US" dirty="0" smtClean="0"/>
              <a:t>Proven superior to AAD in QOL</a:t>
            </a:r>
          </a:p>
          <a:p>
            <a:r>
              <a:rPr lang="en-US" dirty="0" smtClean="0"/>
              <a:t>Safe </a:t>
            </a:r>
          </a:p>
          <a:p>
            <a:pPr lvl="1"/>
            <a:r>
              <a:rPr lang="en-US" dirty="0" smtClean="0"/>
              <a:t>Two-three hours</a:t>
            </a:r>
          </a:p>
          <a:p>
            <a:pPr lvl="1"/>
            <a:r>
              <a:rPr lang="en-US" dirty="0" smtClean="0"/>
              <a:t>One –day hospital stay</a:t>
            </a:r>
          </a:p>
          <a:p>
            <a:pPr lvl="1"/>
            <a:r>
              <a:rPr lang="en-US" dirty="0" smtClean="0"/>
              <a:t>Often off drugs in follow-up</a:t>
            </a:r>
          </a:p>
          <a:p>
            <a:r>
              <a:rPr lang="en-US" dirty="0" smtClean="0"/>
              <a:t>No data yet on outcomes</a:t>
            </a:r>
          </a:p>
          <a:p>
            <a:pPr lvl="1"/>
            <a:r>
              <a:rPr lang="en-US" dirty="0" smtClean="0"/>
              <a:t>Stroke?</a:t>
            </a:r>
          </a:p>
          <a:p>
            <a:pPr lvl="1"/>
            <a:r>
              <a:rPr lang="en-US" dirty="0" smtClean="0"/>
              <a:t>Mortality?</a:t>
            </a:r>
          </a:p>
        </p:txBody>
      </p:sp>
      <p:sp>
        <p:nvSpPr>
          <p:cNvPr id="6" name="Text Placeholder 5"/>
          <p:cNvSpPr>
            <a:spLocks noGrp="1"/>
          </p:cNvSpPr>
          <p:nvPr>
            <p:ph type="body" sz="quarter" idx="3"/>
          </p:nvPr>
        </p:nvSpPr>
        <p:spPr>
          <a:xfrm>
            <a:off x="4645025" y="917496"/>
            <a:ext cx="4041775" cy="639762"/>
          </a:xfrm>
        </p:spPr>
        <p:txBody>
          <a:bodyPr/>
          <a:lstStyle/>
          <a:p>
            <a:pPr algn="ctr"/>
            <a:r>
              <a:rPr lang="en-US" dirty="0" smtClean="0">
                <a:solidFill>
                  <a:srgbClr val="FFFF00"/>
                </a:solidFill>
              </a:rPr>
              <a:t>Cons:</a:t>
            </a:r>
            <a:endParaRPr lang="en-US" dirty="0">
              <a:solidFill>
                <a:srgbClr val="FFFF00"/>
              </a:solidFill>
            </a:endParaRPr>
          </a:p>
        </p:txBody>
      </p:sp>
      <p:sp>
        <p:nvSpPr>
          <p:cNvPr id="7" name="Content Placeholder 6"/>
          <p:cNvSpPr>
            <a:spLocks noGrp="1"/>
          </p:cNvSpPr>
          <p:nvPr>
            <p:ph sz="quarter" idx="4"/>
          </p:nvPr>
        </p:nvSpPr>
        <p:spPr>
          <a:xfrm>
            <a:off x="4645025" y="1585833"/>
            <a:ext cx="4041775" cy="4560968"/>
          </a:xfrm>
        </p:spPr>
        <p:txBody>
          <a:bodyPr>
            <a:normAutofit fontScale="85000" lnSpcReduction="20000"/>
          </a:bodyPr>
          <a:lstStyle/>
          <a:p>
            <a:r>
              <a:rPr lang="en-US" dirty="0" smtClean="0"/>
              <a:t>Success often requires two procedures </a:t>
            </a:r>
          </a:p>
          <a:p>
            <a:r>
              <a:rPr lang="en-US" dirty="0" smtClean="0"/>
              <a:t>Some complications are serious</a:t>
            </a:r>
          </a:p>
          <a:p>
            <a:r>
              <a:rPr lang="en-US" dirty="0" smtClean="0"/>
              <a:t>Requires general anesthesia</a:t>
            </a:r>
          </a:p>
          <a:p>
            <a:r>
              <a:rPr lang="en-US" dirty="0" smtClean="0"/>
              <a:t>Though smaller, the procedure is not “Mickey Mouse.”</a:t>
            </a:r>
          </a:p>
          <a:p>
            <a:r>
              <a:rPr lang="en-US" dirty="0" smtClean="0"/>
              <a:t>LA contractility and asymptomatic MRI lesions still a concern</a:t>
            </a:r>
          </a:p>
          <a:p>
            <a:r>
              <a:rPr lang="en-US" dirty="0" smtClean="0"/>
              <a:t>What about outcomes?</a:t>
            </a:r>
            <a:endParaRPr lang="en-US" dirty="0"/>
          </a:p>
        </p:txBody>
      </p:sp>
    </p:spTree>
    <p:extLst>
      <p:ext uri="{BB962C8B-B14F-4D97-AF65-F5344CB8AC3E}">
        <p14:creationId xmlns:p14="http://schemas.microsoft.com/office/powerpoint/2010/main" val="200812694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1-10-20 at 5.08.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118533"/>
            <a:ext cx="8432799" cy="6345018"/>
          </a:xfrm>
          <a:prstGeom prst="rect">
            <a:avLst/>
          </a:prstGeom>
        </p:spPr>
      </p:pic>
      <p:sp>
        <p:nvSpPr>
          <p:cNvPr id="9" name="Rectangle 8"/>
          <p:cNvSpPr/>
          <p:nvPr/>
        </p:nvSpPr>
        <p:spPr>
          <a:xfrm>
            <a:off x="431800" y="5808133"/>
            <a:ext cx="8331200" cy="655418"/>
          </a:xfrm>
          <a:prstGeom prst="rect">
            <a:avLst/>
          </a:prstGeom>
          <a:solidFill>
            <a:srgbClr val="AA5816">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93090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CABANA Trial</a:t>
            </a:r>
            <a:endParaRPr lang="en-US" dirty="0"/>
          </a:p>
        </p:txBody>
      </p:sp>
      <p:sp>
        <p:nvSpPr>
          <p:cNvPr id="3" name="Content Placeholder 2"/>
          <p:cNvSpPr>
            <a:spLocks noGrp="1"/>
          </p:cNvSpPr>
          <p:nvPr>
            <p:ph idx="1"/>
          </p:nvPr>
        </p:nvSpPr>
        <p:spPr/>
        <p:txBody>
          <a:bodyPr>
            <a:normAutofit fontScale="40000" lnSpcReduction="20000"/>
          </a:bodyPr>
          <a:lstStyle/>
          <a:p>
            <a:r>
              <a:rPr lang="en-US" sz="4500" i="1" dirty="0" smtClean="0"/>
              <a:t>CABANA:  </a:t>
            </a:r>
            <a:r>
              <a:rPr lang="en-US" sz="4500" i="1" dirty="0"/>
              <a:t>Catheter Ablation versus Antiarrhythmic Drug Therapy for Atrial </a:t>
            </a:r>
            <a:r>
              <a:rPr lang="en-US" sz="4500" i="1" dirty="0" smtClean="0"/>
              <a:t>Fibrillation</a:t>
            </a:r>
          </a:p>
          <a:p>
            <a:r>
              <a:rPr lang="en-US" sz="4500" i="1" dirty="0" smtClean="0"/>
              <a:t>RCT looking at Outcomes: </a:t>
            </a:r>
          </a:p>
          <a:p>
            <a:pPr lvl="1"/>
            <a:r>
              <a:rPr lang="en-US" sz="4100" i="1" dirty="0" smtClean="0"/>
              <a:t>Stroke</a:t>
            </a:r>
          </a:p>
          <a:p>
            <a:pPr lvl="1"/>
            <a:r>
              <a:rPr lang="en-US" sz="4100" i="1" dirty="0" smtClean="0"/>
              <a:t>Mortality</a:t>
            </a:r>
          </a:p>
          <a:p>
            <a:pPr lvl="1"/>
            <a:r>
              <a:rPr lang="en-US" sz="4100" i="1" dirty="0" smtClean="0"/>
              <a:t>Efficacy</a:t>
            </a:r>
          </a:p>
          <a:p>
            <a:pPr lvl="1"/>
            <a:r>
              <a:rPr lang="en-US" sz="4100" i="1" dirty="0" smtClean="0"/>
              <a:t>QOL</a:t>
            </a:r>
          </a:p>
          <a:p>
            <a:r>
              <a:rPr lang="en-US" sz="4500" i="1" dirty="0" smtClean="0"/>
              <a:t>124 Centers</a:t>
            </a:r>
          </a:p>
          <a:p>
            <a:pPr lvl="1"/>
            <a:r>
              <a:rPr lang="en-US" sz="4100" i="1" dirty="0" smtClean="0"/>
              <a:t>Enrolled 492; Target 3000</a:t>
            </a:r>
          </a:p>
          <a:p>
            <a:pPr lvl="1"/>
            <a:r>
              <a:rPr lang="en-US" sz="4100" i="1" dirty="0" smtClean="0"/>
              <a:t>Enrollment is problem b/c referred patients want cure—not meds</a:t>
            </a:r>
          </a:p>
          <a:p>
            <a:pPr lvl="1"/>
            <a:endParaRPr lang="en-US" sz="4100" i="1" dirty="0" smtClean="0"/>
          </a:p>
          <a:p>
            <a:pPr lvl="1"/>
            <a:endParaRPr lang="en-US" dirty="0"/>
          </a:p>
        </p:txBody>
      </p:sp>
    </p:spTree>
    <p:extLst>
      <p:ext uri="{BB962C8B-B14F-4D97-AF65-F5344CB8AC3E}">
        <p14:creationId xmlns:p14="http://schemas.microsoft.com/office/powerpoint/2010/main" val="222877071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Most promising in near future…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5375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 Trial: Apixaban </a:t>
            </a:r>
            <a:endParaRPr lang="en-US" dirty="0"/>
          </a:p>
        </p:txBody>
      </p:sp>
      <p:sp>
        <p:nvSpPr>
          <p:cNvPr id="5" name="Content Placeholder 4"/>
          <p:cNvSpPr>
            <a:spLocks noGrp="1"/>
          </p:cNvSpPr>
          <p:nvPr>
            <p:ph idx="1"/>
          </p:nvPr>
        </p:nvSpPr>
        <p:spPr>
          <a:xfrm>
            <a:off x="3761222" y="1436688"/>
            <a:ext cx="5103378" cy="4078442"/>
          </a:xfrm>
        </p:spPr>
        <p:txBody>
          <a:bodyPr>
            <a:normAutofit fontScale="77500" lnSpcReduction="20000"/>
          </a:bodyPr>
          <a:lstStyle/>
          <a:p>
            <a:r>
              <a:rPr lang="en-US" dirty="0" smtClean="0"/>
              <a:t>RCT of 18,000 AF patients </a:t>
            </a:r>
          </a:p>
          <a:p>
            <a:r>
              <a:rPr lang="en-US" dirty="0" smtClean="0"/>
              <a:t>Apixaban versus warfarin</a:t>
            </a:r>
          </a:p>
          <a:p>
            <a:r>
              <a:rPr lang="en-US" dirty="0" smtClean="0"/>
              <a:t>Apixaban clearly superior:</a:t>
            </a:r>
          </a:p>
          <a:p>
            <a:pPr lvl="1"/>
            <a:r>
              <a:rPr lang="en-US" dirty="0" smtClean="0"/>
              <a:t>Marked reduction in stroke</a:t>
            </a:r>
          </a:p>
          <a:p>
            <a:pPr lvl="1"/>
            <a:r>
              <a:rPr lang="en-US" dirty="0" smtClean="0"/>
              <a:t>fewer bleeds, </a:t>
            </a:r>
          </a:p>
          <a:p>
            <a:pPr lvl="1"/>
            <a:r>
              <a:rPr lang="en-US" dirty="0" smtClean="0"/>
              <a:t>far-fewer ICH </a:t>
            </a:r>
          </a:p>
          <a:p>
            <a:pPr lvl="1"/>
            <a:r>
              <a:rPr lang="en-US" dirty="0" smtClean="0"/>
              <a:t>Statistically sig decrease mortality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93" y="1237377"/>
            <a:ext cx="3433329"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4305300" y="5670979"/>
            <a:ext cx="3251423" cy="369332"/>
          </a:xfrm>
          <a:prstGeom prst="rect">
            <a:avLst/>
          </a:prstGeom>
          <a:solidFill>
            <a:schemeClr val="accent3"/>
          </a:solidFill>
          <a:ln>
            <a:solidFill>
              <a:schemeClr val="accent3"/>
            </a:solidFill>
          </a:ln>
        </p:spPr>
        <p:txBody>
          <a:bodyPr wrap="none" rtlCol="0">
            <a:spAutoFit/>
          </a:bodyPr>
          <a:lstStyle/>
          <a:p>
            <a:r>
              <a:rPr lang="en-US" dirty="0" smtClean="0"/>
              <a:t>Apixaban not yet FDA-approved</a:t>
            </a:r>
            <a:endParaRPr lang="en-US" dirty="0"/>
          </a:p>
        </p:txBody>
      </p:sp>
    </p:spTree>
    <p:extLst>
      <p:ext uri="{BB962C8B-B14F-4D97-AF65-F5344CB8AC3E}">
        <p14:creationId xmlns:p14="http://schemas.microsoft.com/office/powerpoint/2010/main" val="26862414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6" name="Smiley Face 5"/>
          <p:cNvSpPr/>
          <p:nvPr/>
        </p:nvSpPr>
        <p:spPr>
          <a:xfrm>
            <a:off x="685800" y="1237377"/>
            <a:ext cx="3276600" cy="3508375"/>
          </a:xfrm>
          <a:prstGeom prst="smileyFac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5554133"/>
            <a:ext cx="9143999" cy="923330"/>
          </a:xfrm>
          <a:prstGeom prst="rect">
            <a:avLst/>
          </a:prstGeom>
          <a:solidFill>
            <a:schemeClr val="accent4"/>
          </a:solidFill>
        </p:spPr>
        <p:txBody>
          <a:bodyPr wrap="square" rtlCol="0">
            <a:spAutoFit/>
          </a:bodyPr>
          <a:lstStyle/>
          <a:p>
            <a:pPr algn="ctr"/>
            <a:r>
              <a:rPr lang="en-US" dirty="0">
                <a:solidFill>
                  <a:schemeClr val="tx2">
                    <a:lumMod val="10000"/>
                  </a:schemeClr>
                </a:solidFill>
              </a:rPr>
              <a:t>For more real world information on AF and heart rhythm disorders, visit</a:t>
            </a:r>
          </a:p>
          <a:p>
            <a:pPr algn="ctr"/>
            <a:r>
              <a:rPr lang="en-US" dirty="0">
                <a:solidFill>
                  <a:schemeClr val="tx2">
                    <a:lumMod val="10000"/>
                  </a:schemeClr>
                </a:solidFill>
              </a:rPr>
              <a:t>my blog:</a:t>
            </a:r>
          </a:p>
          <a:p>
            <a:pPr algn="ctr"/>
            <a:r>
              <a:rPr lang="en-US" dirty="0">
                <a:solidFill>
                  <a:schemeClr val="tx2">
                    <a:lumMod val="10000"/>
                  </a:schemeClr>
                </a:solidFill>
                <a:hlinkClick r:id="rId2"/>
              </a:rPr>
              <a:t>www.drjohnm.org</a:t>
            </a:r>
            <a:endParaRPr lang="en-US" dirty="0">
              <a:solidFill>
                <a:schemeClr val="tx2">
                  <a:lumMod val="10000"/>
                </a:schemeClr>
              </a:solidFill>
            </a:endParaRPr>
          </a:p>
        </p:txBody>
      </p:sp>
      <p:pic>
        <p:nvPicPr>
          <p:cNvPr id="9" name="Picture 8" descr="Screen shot 2011-10-20 at 11.44.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970491"/>
            <a:ext cx="3069212" cy="3962400"/>
          </a:xfrm>
          <a:prstGeom prst="rect">
            <a:avLst/>
          </a:prstGeom>
        </p:spPr>
      </p:pic>
    </p:spTree>
    <p:extLst>
      <p:ext uri="{BB962C8B-B14F-4D97-AF65-F5344CB8AC3E}">
        <p14:creationId xmlns:p14="http://schemas.microsoft.com/office/powerpoint/2010/main" val="6444491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56057" y="6013357"/>
            <a:ext cx="3607955"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2211" rIns="0" bIns="0" anchor="ctr"/>
          <a:lstStyle>
            <a:lvl1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sz="2400">
                <a:solidFill>
                  <a:srgbClr val="FFFFFF"/>
                </a:solidFill>
                <a:latin typeface="Arial" charset="0"/>
                <a:ea typeface="ＭＳ Ｐゴシック" charset="0"/>
                <a:cs typeface="ＭＳ Ｐゴシック" charset="0"/>
              </a:defRPr>
            </a:lvl9pPr>
          </a:lstStyle>
          <a:p>
            <a:pPr>
              <a:lnSpc>
                <a:spcPct val="93000"/>
              </a:lnSpc>
            </a:pPr>
            <a:r>
              <a:rPr lang="en-US" sz="1100" b="1">
                <a:cs typeface="Arial Unicode MS" charset="0"/>
              </a:rPr>
              <a:t>Granger CB et al. N Engl J Med 2011;365:981-992.</a:t>
            </a:r>
          </a:p>
        </p:txBody>
      </p:sp>
    </p:spTree>
    <p:extLst>
      <p:ext uri="{BB962C8B-B14F-4D97-AF65-F5344CB8AC3E}">
        <p14:creationId xmlns:p14="http://schemas.microsoft.com/office/powerpoint/2010/main" val="1706415488"/>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Where possible, patients at intermediate risk should be considered for oral anticoagulation rather than aspirin, since </a:t>
            </a:r>
            <a:r>
              <a:rPr lang="en-US" dirty="0" err="1"/>
              <a:t>undertreatment</a:t>
            </a:r>
            <a:r>
              <a:rPr lang="en-US" dirty="0"/>
              <a:t> is more harmful than overtreatment.</a:t>
            </a:r>
            <a:r>
              <a:rPr lang="en-US" baseline="30000" dirty="0">
                <a:hlinkClick r:id="rId2"/>
              </a:rPr>
              <a:t>28</a:t>
            </a:r>
            <a:r>
              <a:rPr lang="en-US" baseline="30000" dirty="0"/>
              <a:t>,</a:t>
            </a:r>
            <a:r>
              <a:rPr lang="en-US" baseline="30000" dirty="0">
                <a:hlinkClick r:id="rId3"/>
              </a:rPr>
              <a:t>29</a:t>
            </a:r>
            <a:r>
              <a:rPr lang="en-US" dirty="0"/>
              <a:t> Full discussion with the patient with one combination risk factor would enable agreement to use oral anticoagulation instead of aspirin to allow greater protection against ischemic stroke, especially if these patients value stroke prevention much more than the (theoretical) lower risk of hemorrhage with aspirin and the inconvenience of anticoagulation monitoring.</a:t>
            </a:r>
            <a:r>
              <a:rPr lang="en-US" baseline="30000" dirty="0">
                <a:hlinkClick r:id="rId4"/>
              </a:rPr>
              <a:t>10</a:t>
            </a:r>
            <a:r>
              <a:rPr lang="en-US" dirty="0"/>
              <a:t> As mentioned, the BAFTA trial found no difference in major bleeding between warfarin (INR 2-3) and aspirin 75 mg in an elderly AF population in primary care,</a:t>
            </a:r>
            <a:r>
              <a:rPr lang="en-US" baseline="30000" dirty="0">
                <a:hlinkClick r:id="rId5"/>
              </a:rPr>
              <a:t>2</a:t>
            </a:r>
            <a:r>
              <a:rPr lang="en-US" dirty="0"/>
              <a:t> and aspirin cannot be regarded as a much safer alternative to VKA. </a:t>
            </a:r>
            <a:endParaRPr lang="en-US" dirty="0" smtClean="0"/>
          </a:p>
          <a:p>
            <a:pPr marL="0" indent="0">
              <a:buNone/>
            </a:pPr>
            <a:endParaRPr lang="en-US" dirty="0"/>
          </a:p>
        </p:txBody>
      </p:sp>
    </p:spTree>
    <p:extLst>
      <p:ext uri="{BB962C8B-B14F-4D97-AF65-F5344CB8AC3E}">
        <p14:creationId xmlns:p14="http://schemas.microsoft.com/office/powerpoint/2010/main" val="358461919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68"/>
            <a:ext cx="8229600" cy="1044222"/>
          </a:xfrm>
        </p:spPr>
        <p:txBody>
          <a:bodyPr/>
          <a:lstStyle/>
          <a:p>
            <a:r>
              <a:rPr lang="en-US" dirty="0" smtClean="0"/>
              <a:t>Topics for Today</a:t>
            </a:r>
            <a:endParaRPr lang="en-US" dirty="0"/>
          </a:p>
        </p:txBody>
      </p:sp>
      <p:sp>
        <p:nvSpPr>
          <p:cNvPr id="3" name="Content Placeholder 2"/>
          <p:cNvSpPr>
            <a:spLocks noGrp="1"/>
          </p:cNvSpPr>
          <p:nvPr>
            <p:ph idx="1"/>
          </p:nvPr>
        </p:nvSpPr>
        <p:spPr>
          <a:xfrm>
            <a:off x="606778" y="1778000"/>
            <a:ext cx="8080022" cy="4348163"/>
          </a:xfrm>
        </p:spPr>
        <p:txBody>
          <a:bodyPr>
            <a:normAutofit fontScale="77500" lnSpcReduction="20000"/>
          </a:bodyPr>
          <a:lstStyle/>
          <a:p>
            <a:r>
              <a:rPr lang="en-US" dirty="0" smtClean="0"/>
              <a:t>The increasing burden of AF</a:t>
            </a:r>
          </a:p>
          <a:p>
            <a:r>
              <a:rPr lang="en-US" dirty="0" smtClean="0"/>
              <a:t>New ways to prevent stroke</a:t>
            </a:r>
          </a:p>
          <a:p>
            <a:pPr lvl="1"/>
            <a:r>
              <a:rPr lang="en-US" dirty="0" smtClean="0"/>
              <a:t>Which AF patients should be </a:t>
            </a:r>
            <a:r>
              <a:rPr lang="en-US" dirty="0" err="1" smtClean="0"/>
              <a:t>anticoagulated</a:t>
            </a:r>
            <a:r>
              <a:rPr lang="en-US" dirty="0" smtClean="0"/>
              <a:t>?</a:t>
            </a:r>
          </a:p>
          <a:p>
            <a:pPr lvl="1"/>
            <a:r>
              <a:rPr lang="en-US" dirty="0" smtClean="0"/>
              <a:t>Which drug?</a:t>
            </a:r>
          </a:p>
          <a:p>
            <a:r>
              <a:rPr lang="en-US" dirty="0" smtClean="0"/>
              <a:t>New recommendations to prevent heart failure</a:t>
            </a:r>
          </a:p>
          <a:p>
            <a:r>
              <a:rPr lang="en-US" dirty="0" smtClean="0"/>
              <a:t>What is the role of AF ablation?</a:t>
            </a:r>
          </a:p>
          <a:p>
            <a:pPr lvl="1"/>
            <a:r>
              <a:rPr lang="en-US" dirty="0" smtClean="0"/>
              <a:t>How has the procedure changed? </a:t>
            </a:r>
          </a:p>
          <a:p>
            <a:pPr lvl="1"/>
            <a:r>
              <a:rPr lang="en-US" dirty="0" smtClean="0"/>
              <a:t>Is the treasure worth the taking the journey?</a:t>
            </a:r>
          </a:p>
          <a:p>
            <a:pPr marL="457200" lvl="1" indent="0">
              <a:buNone/>
            </a:pPr>
            <a:endParaRPr lang="en-US" dirty="0" smtClean="0"/>
          </a:p>
          <a:p>
            <a:endParaRPr lang="en-US" dirty="0"/>
          </a:p>
        </p:txBody>
      </p:sp>
    </p:spTree>
    <p:extLst>
      <p:ext uri="{BB962C8B-B14F-4D97-AF65-F5344CB8AC3E}">
        <p14:creationId xmlns:p14="http://schemas.microsoft.com/office/powerpoint/2010/main" val="2983566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3691465" y="3132667"/>
            <a:ext cx="1744136" cy="1676400"/>
          </a:xfrm>
          <a:prstGeom prst="triangl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253067" y="2895599"/>
            <a:ext cx="6536266" cy="16934"/>
          </a:xfrm>
          <a:prstGeom prst="line">
            <a:avLst/>
          </a:prstGeom>
          <a:ln w="57150" cmpd="sng">
            <a:solidFill>
              <a:srgbClr val="E2751D"/>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53067" y="2082799"/>
            <a:ext cx="762000" cy="707886"/>
          </a:xfrm>
          <a:prstGeom prst="rect">
            <a:avLst/>
          </a:prstGeom>
          <a:noFill/>
        </p:spPr>
        <p:txBody>
          <a:bodyPr wrap="square" rtlCol="0">
            <a:spAutoFit/>
          </a:bodyPr>
          <a:lstStyle/>
          <a:p>
            <a:r>
              <a:rPr lang="en-US" sz="4000" dirty="0" smtClean="0"/>
              <a:t>AF</a:t>
            </a:r>
            <a:endParaRPr lang="en-US" sz="4000" dirty="0"/>
          </a:p>
        </p:txBody>
      </p:sp>
      <p:sp>
        <p:nvSpPr>
          <p:cNvPr id="10" name="TextBox 9"/>
          <p:cNvSpPr txBox="1"/>
          <p:nvPr/>
        </p:nvSpPr>
        <p:spPr>
          <a:xfrm>
            <a:off x="6290733" y="2062551"/>
            <a:ext cx="2997200" cy="707886"/>
          </a:xfrm>
          <a:prstGeom prst="rect">
            <a:avLst/>
          </a:prstGeom>
          <a:noFill/>
        </p:spPr>
        <p:txBody>
          <a:bodyPr wrap="square" rtlCol="0">
            <a:spAutoFit/>
          </a:bodyPr>
          <a:lstStyle/>
          <a:p>
            <a:r>
              <a:rPr lang="en-US" sz="4000" dirty="0" smtClean="0"/>
              <a:t>AF RX</a:t>
            </a:r>
            <a:endParaRPr lang="en-US" sz="4000" dirty="0"/>
          </a:p>
        </p:txBody>
      </p:sp>
      <p:sp>
        <p:nvSpPr>
          <p:cNvPr id="11" name="Title 10"/>
          <p:cNvSpPr>
            <a:spLocks noGrp="1"/>
          </p:cNvSpPr>
          <p:nvPr>
            <p:ph type="title"/>
          </p:nvPr>
        </p:nvSpPr>
        <p:spPr/>
        <p:txBody>
          <a:bodyPr/>
          <a:lstStyle/>
          <a:p>
            <a:r>
              <a:rPr lang="en-US" dirty="0" smtClean="0"/>
              <a:t>The Quandary</a:t>
            </a:r>
            <a:endParaRPr lang="en-US" dirty="0"/>
          </a:p>
        </p:txBody>
      </p:sp>
    </p:spTree>
    <p:extLst>
      <p:ext uri="{BB962C8B-B14F-4D97-AF65-F5344CB8AC3E}">
        <p14:creationId xmlns:p14="http://schemas.microsoft.com/office/powerpoint/2010/main" val="405866675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tired lines to AF patients…</a:t>
            </a:r>
            <a:br>
              <a:rPr lang="en-US" dirty="0" smtClean="0"/>
            </a:br>
            <a:endParaRPr lang="en-US" dirty="0"/>
          </a:p>
        </p:txBody>
      </p:sp>
      <p:sp>
        <p:nvSpPr>
          <p:cNvPr id="4" name="Content Placeholder 3"/>
          <p:cNvSpPr>
            <a:spLocks noGrp="1"/>
          </p:cNvSpPr>
          <p:nvPr>
            <p:ph idx="1"/>
          </p:nvPr>
        </p:nvSpPr>
        <p:spPr>
          <a:xfrm>
            <a:off x="474133" y="1507065"/>
            <a:ext cx="8229600" cy="4927602"/>
          </a:xfrm>
        </p:spPr>
        <p:txBody>
          <a:bodyPr>
            <a:normAutofit fontScale="85000" lnSpcReduction="20000"/>
          </a:bodyPr>
          <a:lstStyle/>
          <a:p>
            <a:pPr>
              <a:buFont typeface="Wingdings" charset="2"/>
              <a:buChar char="§"/>
            </a:pPr>
            <a:r>
              <a:rPr lang="en-US" i="1" dirty="0" smtClean="0"/>
              <a:t>“</a:t>
            </a:r>
            <a:r>
              <a:rPr lang="en-US" i="1" dirty="0"/>
              <a:t>Welcome to the club. I am sorry. I am a member too.” </a:t>
            </a:r>
          </a:p>
          <a:p>
            <a:r>
              <a:rPr lang="en-US" i="1" dirty="0"/>
              <a:t>“You have company: “3 million Americans and more than 5 million Europeans also have AF.”</a:t>
            </a:r>
          </a:p>
          <a:p>
            <a:r>
              <a:rPr lang="en-US" i="1" dirty="0"/>
              <a:t>“AF isn’t </a:t>
            </a:r>
            <a:r>
              <a:rPr lang="en-US" i="1" dirty="0" smtClean="0"/>
              <a:t>terrible, but it may require us to be friends.” </a:t>
            </a:r>
          </a:p>
          <a:p>
            <a:r>
              <a:rPr lang="en-US" i="1" dirty="0" smtClean="0"/>
              <a:t>“Worrying about AF is like worrying about getting gray hairs, wrinkles or needing reading glasses.”</a:t>
            </a:r>
          </a:p>
          <a:p>
            <a:r>
              <a:rPr lang="en-US" i="1" dirty="0" smtClean="0"/>
              <a:t>“AF can be rough, but it isn’t life-threatening. We must never make AF treatment worse than AF.”</a:t>
            </a:r>
            <a:endParaRPr lang="en-US" i="1" dirty="0"/>
          </a:p>
          <a:p>
            <a:endParaRPr lang="en-US" i="1" dirty="0"/>
          </a:p>
        </p:txBody>
      </p:sp>
    </p:spTree>
    <p:extLst>
      <p:ext uri="{BB962C8B-B14F-4D97-AF65-F5344CB8AC3E}">
        <p14:creationId xmlns:p14="http://schemas.microsoft.com/office/powerpoint/2010/main" val="2643196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00"/>
            <a:ext cx="8229600" cy="1515656"/>
          </a:xfrm>
        </p:spPr>
        <p:txBody>
          <a:bodyPr>
            <a:normAutofit fontScale="90000"/>
          </a:bodyPr>
          <a:lstStyle/>
          <a:p>
            <a:r>
              <a:rPr lang="en-US" dirty="0" smtClean="0"/>
              <a:t>Is the increasing prevalence of AF related to just age?</a:t>
            </a:r>
            <a:endParaRPr lang="en-US" dirty="0"/>
          </a:p>
        </p:txBody>
      </p:sp>
      <p:pic>
        <p:nvPicPr>
          <p:cNvPr id="6" name="Picture 5" descr="Screen shot 2011-10-16 at 9.39.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428" y="1993564"/>
            <a:ext cx="4013380" cy="4383033"/>
          </a:xfrm>
          <a:prstGeom prst="rect">
            <a:avLst/>
          </a:prstGeom>
        </p:spPr>
      </p:pic>
    </p:spTree>
    <p:extLst>
      <p:ext uri="{BB962C8B-B14F-4D97-AF65-F5344CB8AC3E}">
        <p14:creationId xmlns:p14="http://schemas.microsoft.com/office/powerpoint/2010/main" val="3476246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7"/>
            <a:ext cx="8229600" cy="803091"/>
          </a:xfrm>
        </p:spPr>
        <p:txBody>
          <a:bodyPr>
            <a:normAutofit fontScale="90000"/>
          </a:bodyPr>
          <a:lstStyle/>
          <a:p>
            <a:r>
              <a:rPr lang="en-US" dirty="0" smtClean="0"/>
              <a:t>AF Treatment…Bad?</a:t>
            </a:r>
            <a:endParaRPr lang="en-US" dirty="0"/>
          </a:p>
        </p:txBody>
      </p:sp>
      <p:sp>
        <p:nvSpPr>
          <p:cNvPr id="3" name="Content Placeholder 2"/>
          <p:cNvSpPr>
            <a:spLocks noGrp="1"/>
          </p:cNvSpPr>
          <p:nvPr>
            <p:ph idx="1"/>
          </p:nvPr>
        </p:nvSpPr>
        <p:spPr>
          <a:xfrm>
            <a:off x="253999" y="897468"/>
            <a:ext cx="8720667" cy="5520266"/>
          </a:xfrm>
        </p:spPr>
        <p:txBody>
          <a:bodyPr>
            <a:normAutofit fontScale="55000" lnSpcReduction="20000"/>
          </a:bodyPr>
          <a:lstStyle/>
          <a:p>
            <a:r>
              <a:rPr lang="en-US" b="1" dirty="0" smtClean="0">
                <a:solidFill>
                  <a:srgbClr val="E2751D"/>
                </a:solidFill>
              </a:rPr>
              <a:t>Prolonged QT and VF</a:t>
            </a:r>
          </a:p>
          <a:p>
            <a:pPr lvl="1"/>
            <a:r>
              <a:rPr lang="en-US" dirty="0" err="1" smtClean="0"/>
              <a:t>Sotalol</a:t>
            </a:r>
            <a:r>
              <a:rPr lang="en-US" dirty="0" smtClean="0"/>
              <a:t>, </a:t>
            </a:r>
            <a:r>
              <a:rPr lang="en-US" dirty="0" err="1" smtClean="0"/>
              <a:t>Dofetilide</a:t>
            </a:r>
            <a:r>
              <a:rPr lang="en-US" dirty="0" smtClean="0"/>
              <a:t>, </a:t>
            </a:r>
            <a:r>
              <a:rPr lang="en-US" dirty="0" err="1" smtClean="0"/>
              <a:t>Amiodarone</a:t>
            </a:r>
            <a:r>
              <a:rPr lang="en-US" dirty="0" smtClean="0"/>
              <a:t>, dronedarone</a:t>
            </a:r>
          </a:p>
          <a:p>
            <a:r>
              <a:rPr lang="en-US" b="1" dirty="0" smtClean="0">
                <a:solidFill>
                  <a:srgbClr val="E2751D"/>
                </a:solidFill>
              </a:rPr>
              <a:t>1:1 Atrial Flutter and syncope and SCD</a:t>
            </a:r>
          </a:p>
          <a:p>
            <a:pPr lvl="1"/>
            <a:r>
              <a:rPr lang="en-US" dirty="0" err="1" smtClean="0"/>
              <a:t>Propafenone</a:t>
            </a:r>
            <a:r>
              <a:rPr lang="en-US" dirty="0" smtClean="0"/>
              <a:t>, </a:t>
            </a:r>
            <a:r>
              <a:rPr lang="en-US" dirty="0" err="1" smtClean="0"/>
              <a:t>Flecanide</a:t>
            </a:r>
            <a:endParaRPr lang="en-US" dirty="0" smtClean="0"/>
          </a:p>
          <a:p>
            <a:r>
              <a:rPr lang="en-US" b="1" dirty="0" smtClean="0">
                <a:solidFill>
                  <a:srgbClr val="E2751D"/>
                </a:solidFill>
              </a:rPr>
              <a:t>Organ toxicity (Liver, Lung and Thyroid</a:t>
            </a:r>
            <a:r>
              <a:rPr lang="en-US" b="1" dirty="0" smtClean="0">
                <a:solidFill>
                  <a:srgbClr val="E2751D"/>
                </a:solidFill>
              </a:rPr>
              <a:t>)</a:t>
            </a:r>
            <a:endParaRPr lang="en-US" b="1" dirty="0" smtClean="0">
              <a:solidFill>
                <a:srgbClr val="E2751D"/>
              </a:solidFill>
            </a:endParaRPr>
          </a:p>
          <a:p>
            <a:pPr lvl="1"/>
            <a:r>
              <a:rPr lang="en-US" dirty="0" err="1" smtClean="0"/>
              <a:t>Amio</a:t>
            </a:r>
            <a:r>
              <a:rPr lang="en-US" dirty="0" smtClean="0"/>
              <a:t>, </a:t>
            </a:r>
            <a:r>
              <a:rPr lang="en-US" dirty="0" smtClean="0"/>
              <a:t>Dronedarone</a:t>
            </a:r>
          </a:p>
          <a:p>
            <a:r>
              <a:rPr lang="en-US" dirty="0" smtClean="0">
                <a:solidFill>
                  <a:srgbClr val="FF6600"/>
                </a:solidFill>
              </a:rPr>
              <a:t>Bleeding from blood thinners</a:t>
            </a:r>
            <a:endParaRPr lang="en-US" dirty="0" smtClean="0">
              <a:solidFill>
                <a:srgbClr val="FF6600"/>
              </a:solidFill>
            </a:endParaRPr>
          </a:p>
          <a:p>
            <a:r>
              <a:rPr lang="en-US" b="1" dirty="0" smtClean="0">
                <a:solidFill>
                  <a:srgbClr val="E2751D"/>
                </a:solidFill>
              </a:rPr>
              <a:t>Severe </a:t>
            </a:r>
            <a:r>
              <a:rPr lang="en-US" b="1" dirty="0" err="1" smtClean="0">
                <a:solidFill>
                  <a:srgbClr val="E2751D"/>
                </a:solidFill>
              </a:rPr>
              <a:t>Bradycardia</a:t>
            </a:r>
            <a:r>
              <a:rPr lang="en-US" b="1" dirty="0" smtClean="0">
                <a:solidFill>
                  <a:srgbClr val="E2751D"/>
                </a:solidFill>
              </a:rPr>
              <a:t> warranting an implantable intravascular device</a:t>
            </a:r>
          </a:p>
          <a:p>
            <a:pPr lvl="1"/>
            <a:r>
              <a:rPr lang="en-US" dirty="0" smtClean="0"/>
              <a:t>All AF drugs except </a:t>
            </a:r>
            <a:r>
              <a:rPr lang="en-US" dirty="0" err="1" smtClean="0"/>
              <a:t>dofetilide</a:t>
            </a:r>
            <a:endParaRPr lang="en-US" dirty="0" smtClean="0"/>
          </a:p>
          <a:p>
            <a:r>
              <a:rPr lang="en-US" b="1" dirty="0" smtClean="0">
                <a:solidFill>
                  <a:srgbClr val="E2751D"/>
                </a:solidFill>
              </a:rPr>
              <a:t>Fatigue, exercise Intolerance and shortness of breath</a:t>
            </a:r>
          </a:p>
          <a:p>
            <a:pPr lvl="1"/>
            <a:r>
              <a:rPr lang="en-US" dirty="0" smtClean="0"/>
              <a:t>All AF drugs except </a:t>
            </a:r>
            <a:r>
              <a:rPr lang="en-US" dirty="0" err="1" smtClean="0"/>
              <a:t>dofetilide</a:t>
            </a:r>
            <a:endParaRPr lang="en-US" dirty="0" smtClean="0"/>
          </a:p>
          <a:p>
            <a:r>
              <a:rPr lang="en-US" b="1" dirty="0" smtClean="0">
                <a:solidFill>
                  <a:srgbClr val="E2751D"/>
                </a:solidFill>
              </a:rPr>
              <a:t>Complications from catheter ablation</a:t>
            </a:r>
          </a:p>
          <a:p>
            <a:pPr lvl="1"/>
            <a:r>
              <a:rPr lang="en-US" dirty="0" smtClean="0"/>
              <a:t>Death, Stroke, Pericardial tamponade, Phrenic nerve paralysis, PV stenosis, Pulmonary emboli, pneumonia, vascular complications</a:t>
            </a:r>
          </a:p>
        </p:txBody>
      </p:sp>
    </p:spTree>
    <p:extLst>
      <p:ext uri="{BB962C8B-B14F-4D97-AF65-F5344CB8AC3E}">
        <p14:creationId xmlns:p14="http://schemas.microsoft.com/office/powerpoint/2010/main" val="6353283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Humbling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6354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7130</TotalTime>
  <Words>2555</Words>
  <Application>Microsoft Macintosh PowerPoint</Application>
  <PresentationFormat>On-screen Show (4:3)</PresentationFormat>
  <Paragraphs>481</Paragraphs>
  <Slides>71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Twilight</vt:lpstr>
      <vt:lpstr>Chart</vt:lpstr>
      <vt:lpstr>Atrial Fibrillation Treatment 2011</vt:lpstr>
      <vt:lpstr>Disclosures</vt:lpstr>
      <vt:lpstr>Approach to AF treatment  (after making the diagnosis and exclusion of obvious causes)</vt:lpstr>
      <vt:lpstr>Topics for today</vt:lpstr>
      <vt:lpstr>What’s the best tool for treating AF?</vt:lpstr>
      <vt:lpstr>Education  6 Things that I explain</vt:lpstr>
      <vt:lpstr>The Quandary</vt:lpstr>
      <vt:lpstr>AF Treatment…Bad?</vt:lpstr>
      <vt:lpstr>Humbling</vt:lpstr>
      <vt:lpstr>Stroke in AF Possible reasons</vt:lpstr>
      <vt:lpstr>PowerPoint Presentation</vt:lpstr>
      <vt:lpstr>PowerPoint Presentation</vt:lpstr>
      <vt:lpstr>Stroke in AF Myths</vt:lpstr>
      <vt:lpstr>Does rhythm control prevent stroke? AFFIRM lessons</vt:lpstr>
      <vt:lpstr>Stroke in AF Myths</vt:lpstr>
      <vt:lpstr>Ischemic Stroke and ICH in AF</vt:lpstr>
      <vt:lpstr>PowerPoint Presentation</vt:lpstr>
      <vt:lpstr>PowerPoint Presentation</vt:lpstr>
      <vt:lpstr>Stroke in AF Myths</vt:lpstr>
      <vt:lpstr>Stroke Risk: Intermittent AF versus Persistent/Permanent</vt:lpstr>
      <vt:lpstr>Stroke in AF Myths</vt:lpstr>
      <vt:lpstr>BAFTA Trial (2007)</vt:lpstr>
      <vt:lpstr>Effect of Age on Stroke Prevention RX in AF (2009-Stroke)</vt:lpstr>
      <vt:lpstr>AVEROS Trial (NEJM 2010)</vt:lpstr>
      <vt:lpstr>Risks of stroke and bleeding in patients with AF: A net clinical benefit analysis using a 'real world' nationwide cohort study. (2011)</vt:lpstr>
      <vt:lpstr>Despite all the data…</vt:lpstr>
      <vt:lpstr>PowerPoint Presentation</vt:lpstr>
      <vt:lpstr>Deciding on anticoagulation…</vt:lpstr>
      <vt:lpstr>Stratification of stroke risk in AF CHADS2 </vt:lpstr>
      <vt:lpstr>CHADS2 score and stroke rate</vt:lpstr>
      <vt:lpstr>North American (AHA/ACC/HRS) guidelines for stroke prevention</vt:lpstr>
      <vt:lpstr>Advantages of CHADS2</vt:lpstr>
      <vt:lpstr>Weakness of CHADS2  Is it too simple?</vt:lpstr>
      <vt:lpstr>CHADS2 Cases</vt:lpstr>
      <vt:lpstr>Can we do better than CHADS2? CHA2DS2-VASc</vt:lpstr>
      <vt:lpstr>PowerPoint Presentation</vt:lpstr>
      <vt:lpstr>PowerPoint Presentation</vt:lpstr>
      <vt:lpstr>CHADS2 -&gt; CHA2DS2VASc</vt:lpstr>
      <vt:lpstr>CHADS2 -&gt; CHA2DS2VASc</vt:lpstr>
      <vt:lpstr>CHADS2 vs CHA2DS2-VASc</vt:lpstr>
      <vt:lpstr>CHA2DS2-VASc was better:</vt:lpstr>
      <vt:lpstr>European approach to AF stroke prevention</vt:lpstr>
      <vt:lpstr>Take home advantages of CHA2DS2-VASc  “Euro-CHADS”</vt:lpstr>
      <vt:lpstr>PowerPoint Presentation</vt:lpstr>
      <vt:lpstr>Clopidogrel vs VKA: ACTIVE-W</vt:lpstr>
      <vt:lpstr>The new oral blood thinners</vt:lpstr>
      <vt:lpstr>The then and now…</vt:lpstr>
      <vt:lpstr>Dabigatran </vt:lpstr>
      <vt:lpstr>RE-LY Trial 2009</vt:lpstr>
      <vt:lpstr>RE-LY NEJM 2009</vt:lpstr>
      <vt:lpstr>PowerPoint Presentation</vt:lpstr>
      <vt:lpstr>RE-LY: Safety Outcomes</vt:lpstr>
      <vt:lpstr>RE-LY Bleeding Data</vt:lpstr>
      <vt:lpstr>Dabigatran Facts</vt:lpstr>
      <vt:lpstr>Dabigatran </vt:lpstr>
      <vt:lpstr>Dabigatran and Decreased ICH risk: </vt:lpstr>
      <vt:lpstr>PowerPoint Presentation</vt:lpstr>
      <vt:lpstr>Dabigatran biochemistry</vt:lpstr>
      <vt:lpstr>AF Ablation:  Could AF-ablation Reduce Stroke Rates?</vt:lpstr>
      <vt:lpstr>PowerPoint Presentation</vt:lpstr>
      <vt:lpstr>AF ablation</vt:lpstr>
      <vt:lpstr>PowerPoint Presentation</vt:lpstr>
      <vt:lpstr>CABANA Trial</vt:lpstr>
      <vt:lpstr>Most promising in near future…</vt:lpstr>
      <vt:lpstr>ARISTOTLE Trial: Apixaban </vt:lpstr>
      <vt:lpstr>Thanks…</vt:lpstr>
      <vt:lpstr>PowerPoint Presentation</vt:lpstr>
      <vt:lpstr>PowerPoint Presentation</vt:lpstr>
      <vt:lpstr>Topics for Today</vt:lpstr>
      <vt:lpstr>My tired lines to AF patients… </vt:lpstr>
      <vt:lpstr>Is the increasing prevalence of AF related to just 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Atrial Fibrillation Treatment 2011</dc:title>
  <dc:creator>John Mandrola</dc:creator>
  <cp:lastModifiedBy>John Mandrola</cp:lastModifiedBy>
  <cp:revision>92</cp:revision>
  <dcterms:created xsi:type="dcterms:W3CDTF">2011-10-15T13:33:03Z</dcterms:created>
  <dcterms:modified xsi:type="dcterms:W3CDTF">2011-10-21T03:48:48Z</dcterms:modified>
</cp:coreProperties>
</file>